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76"/>
  </p:notesMasterIdLst>
  <p:sldIdLst>
    <p:sldId id="256" r:id="rId2"/>
    <p:sldId id="350" r:id="rId3"/>
    <p:sldId id="351" r:id="rId4"/>
    <p:sldId id="352" r:id="rId5"/>
    <p:sldId id="353" r:id="rId6"/>
    <p:sldId id="354" r:id="rId7"/>
    <p:sldId id="355" r:id="rId8"/>
    <p:sldId id="356" r:id="rId9"/>
    <p:sldId id="359" r:id="rId10"/>
    <p:sldId id="360" r:id="rId11"/>
    <p:sldId id="363" r:id="rId12"/>
    <p:sldId id="364" r:id="rId13"/>
    <p:sldId id="365" r:id="rId14"/>
    <p:sldId id="357" r:id="rId15"/>
    <p:sldId id="366" r:id="rId16"/>
    <p:sldId id="358" r:id="rId17"/>
    <p:sldId id="367" r:id="rId18"/>
    <p:sldId id="257" r:id="rId19"/>
    <p:sldId id="259" r:id="rId20"/>
    <p:sldId id="281" r:id="rId21"/>
    <p:sldId id="292" r:id="rId22"/>
    <p:sldId id="306" r:id="rId23"/>
    <p:sldId id="319" r:id="rId24"/>
    <p:sldId id="293" r:id="rId25"/>
    <p:sldId id="294" r:id="rId26"/>
    <p:sldId id="332" r:id="rId27"/>
    <p:sldId id="333" r:id="rId28"/>
    <p:sldId id="334" r:id="rId29"/>
    <p:sldId id="343" r:id="rId30"/>
    <p:sldId id="276" r:id="rId31"/>
    <p:sldId id="275" r:id="rId32"/>
    <p:sldId id="278" r:id="rId33"/>
    <p:sldId id="279" r:id="rId34"/>
    <p:sldId id="280" r:id="rId35"/>
    <p:sldId id="287" r:id="rId36"/>
    <p:sldId id="288" r:id="rId37"/>
    <p:sldId id="331" r:id="rId38"/>
    <p:sldId id="285" r:id="rId39"/>
    <p:sldId id="260" r:id="rId40"/>
    <p:sldId id="286" r:id="rId41"/>
    <p:sldId id="261" r:id="rId42"/>
    <p:sldId id="330" r:id="rId43"/>
    <p:sldId id="262" r:id="rId44"/>
    <p:sldId id="263" r:id="rId45"/>
    <p:sldId id="295" r:id="rId46"/>
    <p:sldId id="296" r:id="rId47"/>
    <p:sldId id="302" r:id="rId48"/>
    <p:sldId id="307" r:id="rId49"/>
    <p:sldId id="308" r:id="rId50"/>
    <p:sldId id="309" r:id="rId51"/>
    <p:sldId id="310" r:id="rId52"/>
    <p:sldId id="311" r:id="rId53"/>
    <p:sldId id="312" r:id="rId54"/>
    <p:sldId id="313" r:id="rId55"/>
    <p:sldId id="304" r:id="rId56"/>
    <p:sldId id="305" r:id="rId57"/>
    <p:sldId id="315" r:id="rId58"/>
    <p:sldId id="316" r:id="rId59"/>
    <p:sldId id="317" r:id="rId60"/>
    <p:sldId id="318" r:id="rId61"/>
    <p:sldId id="340" r:id="rId62"/>
    <p:sldId id="341" r:id="rId63"/>
    <p:sldId id="342" r:id="rId64"/>
    <p:sldId id="345" r:id="rId65"/>
    <p:sldId id="347" r:id="rId66"/>
    <p:sldId id="335" r:id="rId67"/>
    <p:sldId id="336" r:id="rId68"/>
    <p:sldId id="337" r:id="rId69"/>
    <p:sldId id="338" r:id="rId70"/>
    <p:sldId id="339" r:id="rId71"/>
    <p:sldId id="277" r:id="rId72"/>
    <p:sldId id="258" r:id="rId73"/>
    <p:sldId id="289" r:id="rId74"/>
    <p:sldId id="290"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94660"/>
  </p:normalViewPr>
  <p:slideViewPr>
    <p:cSldViewPr>
      <p:cViewPr varScale="1">
        <p:scale>
          <a:sx n="102" d="100"/>
          <a:sy n="102" d="100"/>
        </p:scale>
        <p:origin x="-23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4FE1EB-72A5-4C48-8EF4-0339C98878B9}"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US"/>
        </a:p>
      </dgm:t>
    </dgm:pt>
    <dgm:pt modelId="{C499569C-01E2-4ACB-AB68-A4E720464AE2}">
      <dgm:prSet phldrT="[Text]"/>
      <dgm:spPr/>
      <dgm:t>
        <a:bodyPr/>
        <a:lstStyle/>
        <a:p>
          <a:r>
            <a:rPr lang="fa-IR"/>
            <a:t>تغییر اقلیم</a:t>
          </a:r>
          <a:endParaRPr lang="en-US"/>
        </a:p>
      </dgm:t>
    </dgm:pt>
    <dgm:pt modelId="{985A670B-F7E2-41CA-85AE-E519D5E8C172}" type="parTrans" cxnId="{29AB35DA-A79A-4543-81CE-3C44CCDBEAE4}">
      <dgm:prSet/>
      <dgm:spPr/>
      <dgm:t>
        <a:bodyPr/>
        <a:lstStyle/>
        <a:p>
          <a:endParaRPr lang="en-US"/>
        </a:p>
      </dgm:t>
    </dgm:pt>
    <dgm:pt modelId="{0C308E14-B668-4C58-A0D1-BC3B42499251}" type="sibTrans" cxnId="{29AB35DA-A79A-4543-81CE-3C44CCDBEAE4}">
      <dgm:prSet/>
      <dgm:spPr/>
      <dgm:t>
        <a:bodyPr/>
        <a:lstStyle/>
        <a:p>
          <a:endParaRPr lang="en-US"/>
        </a:p>
      </dgm:t>
    </dgm:pt>
    <dgm:pt modelId="{143FBD4C-864B-4502-B108-B13DF4F8F933}">
      <dgm:prSet phldrT="[Text]"/>
      <dgm:spPr/>
      <dgm:t>
        <a:bodyPr/>
        <a:lstStyle/>
        <a:p>
          <a:r>
            <a:rPr lang="fa-IR"/>
            <a:t>امنیت غذایی</a:t>
          </a:r>
          <a:endParaRPr lang="en-US"/>
        </a:p>
      </dgm:t>
    </dgm:pt>
    <dgm:pt modelId="{22954445-1AF1-4135-BE5C-A8C95E04FA2C}" type="parTrans" cxnId="{4DDA9923-9165-40D0-86DF-7D7AA231DD7C}">
      <dgm:prSet/>
      <dgm:spPr/>
      <dgm:t>
        <a:bodyPr/>
        <a:lstStyle/>
        <a:p>
          <a:endParaRPr lang="en-US"/>
        </a:p>
      </dgm:t>
    </dgm:pt>
    <dgm:pt modelId="{79C9E49D-12F9-4E6A-9CB0-1876BD37DFB1}" type="sibTrans" cxnId="{4DDA9923-9165-40D0-86DF-7D7AA231DD7C}">
      <dgm:prSet/>
      <dgm:spPr/>
      <dgm:t>
        <a:bodyPr/>
        <a:lstStyle/>
        <a:p>
          <a:endParaRPr lang="en-US"/>
        </a:p>
      </dgm:t>
    </dgm:pt>
    <dgm:pt modelId="{15A4D68D-F414-4092-9427-08BB796EC12C}">
      <dgm:prSet phldrT="[Text]"/>
      <dgm:spPr/>
      <dgm:t>
        <a:bodyPr/>
        <a:lstStyle/>
        <a:p>
          <a:r>
            <a:rPr lang="fa-IR"/>
            <a:t>تنوع زیستی</a:t>
          </a:r>
          <a:endParaRPr lang="en-US"/>
        </a:p>
      </dgm:t>
    </dgm:pt>
    <dgm:pt modelId="{A69560E9-2441-48CB-9E93-B58028828C72}" type="parTrans" cxnId="{5BC02A5A-B3F6-423F-AA0B-725573C3BC8A}">
      <dgm:prSet/>
      <dgm:spPr/>
      <dgm:t>
        <a:bodyPr/>
        <a:lstStyle/>
        <a:p>
          <a:endParaRPr lang="en-US"/>
        </a:p>
      </dgm:t>
    </dgm:pt>
    <dgm:pt modelId="{0CFBEABB-E0B0-4045-B033-D09102A3D341}" type="sibTrans" cxnId="{5BC02A5A-B3F6-423F-AA0B-725573C3BC8A}">
      <dgm:prSet/>
      <dgm:spPr/>
      <dgm:t>
        <a:bodyPr/>
        <a:lstStyle/>
        <a:p>
          <a:endParaRPr lang="en-US"/>
        </a:p>
      </dgm:t>
    </dgm:pt>
    <dgm:pt modelId="{8FF5922E-8457-464F-AD40-BE602118C7D5}">
      <dgm:prSet phldrT="[Text]"/>
      <dgm:spPr/>
      <dgm:t>
        <a:bodyPr/>
        <a:lstStyle/>
        <a:p>
          <a:r>
            <a:rPr lang="fa-IR"/>
            <a:t>مديريت، اقتصادی و اجتماعی</a:t>
          </a:r>
          <a:endParaRPr lang="en-US"/>
        </a:p>
      </dgm:t>
    </dgm:pt>
    <dgm:pt modelId="{376CEF6A-2DAF-419D-9AA6-A509B1B4B394}" type="parTrans" cxnId="{9C8BBD1F-FE87-45F6-83E1-5F6FE314F2A2}">
      <dgm:prSet/>
      <dgm:spPr/>
      <dgm:t>
        <a:bodyPr/>
        <a:lstStyle/>
        <a:p>
          <a:endParaRPr lang="en-US"/>
        </a:p>
      </dgm:t>
    </dgm:pt>
    <dgm:pt modelId="{BD5C5EA9-69ED-4DEB-8EBF-35E7B50B8C34}" type="sibTrans" cxnId="{9C8BBD1F-FE87-45F6-83E1-5F6FE314F2A2}">
      <dgm:prSet/>
      <dgm:spPr/>
      <dgm:t>
        <a:bodyPr/>
        <a:lstStyle/>
        <a:p>
          <a:endParaRPr lang="en-US"/>
        </a:p>
      </dgm:t>
    </dgm:pt>
    <dgm:pt modelId="{8B800D1F-2444-4E87-9EBF-B8B5DA8A243F}">
      <dgm:prSet/>
      <dgm:spPr/>
      <dgm:t>
        <a:bodyPr/>
        <a:lstStyle/>
        <a:p>
          <a:r>
            <a:rPr lang="fa-IR"/>
            <a:t>منابع طبيعي، آب و خاک</a:t>
          </a:r>
          <a:endParaRPr lang="en-US"/>
        </a:p>
      </dgm:t>
    </dgm:pt>
    <dgm:pt modelId="{881975AF-8A7F-485B-BC9E-3B33FDF179AF}" type="parTrans" cxnId="{AF93CF60-16F0-41AD-BD6F-F37E58812D04}">
      <dgm:prSet/>
      <dgm:spPr/>
      <dgm:t>
        <a:bodyPr/>
        <a:lstStyle/>
        <a:p>
          <a:pPr rtl="1"/>
          <a:endParaRPr lang="fa-IR"/>
        </a:p>
      </dgm:t>
    </dgm:pt>
    <dgm:pt modelId="{AEF56861-D502-46E9-94FF-CAE75315BB3B}" type="sibTrans" cxnId="{AF93CF60-16F0-41AD-BD6F-F37E58812D04}">
      <dgm:prSet/>
      <dgm:spPr/>
      <dgm:t>
        <a:bodyPr/>
        <a:lstStyle/>
        <a:p>
          <a:pPr rtl="1"/>
          <a:endParaRPr lang="fa-IR"/>
        </a:p>
      </dgm:t>
    </dgm:pt>
    <dgm:pt modelId="{C86CF1AC-A584-4EF7-9C06-26DC80C84F50}" type="pres">
      <dgm:prSet presAssocID="{924FE1EB-72A5-4C48-8EF4-0339C98878B9}" presName="Name0" presStyleCnt="0">
        <dgm:presLayoutVars>
          <dgm:chMax val="7"/>
          <dgm:resizeHandles val="exact"/>
        </dgm:presLayoutVars>
      </dgm:prSet>
      <dgm:spPr/>
      <dgm:t>
        <a:bodyPr/>
        <a:lstStyle/>
        <a:p>
          <a:endParaRPr lang="en-US"/>
        </a:p>
      </dgm:t>
    </dgm:pt>
    <dgm:pt modelId="{50B5FFFA-B153-493F-8ED2-79AFF7D9EEA8}" type="pres">
      <dgm:prSet presAssocID="{924FE1EB-72A5-4C48-8EF4-0339C98878B9}" presName="comp1" presStyleCnt="0"/>
      <dgm:spPr/>
    </dgm:pt>
    <dgm:pt modelId="{1E9F6020-4A1E-423D-AD3B-365824420B58}" type="pres">
      <dgm:prSet presAssocID="{924FE1EB-72A5-4C48-8EF4-0339C98878B9}" presName="circle1" presStyleLbl="node1" presStyleIdx="0" presStyleCnt="5" custLinFactNeighborY="-9524"/>
      <dgm:spPr/>
      <dgm:t>
        <a:bodyPr/>
        <a:lstStyle/>
        <a:p>
          <a:endParaRPr lang="en-US"/>
        </a:p>
      </dgm:t>
    </dgm:pt>
    <dgm:pt modelId="{1B297213-6054-4624-85ED-5AA902B326A5}" type="pres">
      <dgm:prSet presAssocID="{924FE1EB-72A5-4C48-8EF4-0339C98878B9}" presName="c1text" presStyleLbl="node1" presStyleIdx="0" presStyleCnt="5">
        <dgm:presLayoutVars>
          <dgm:bulletEnabled val="1"/>
        </dgm:presLayoutVars>
      </dgm:prSet>
      <dgm:spPr/>
      <dgm:t>
        <a:bodyPr/>
        <a:lstStyle/>
        <a:p>
          <a:endParaRPr lang="en-US"/>
        </a:p>
      </dgm:t>
    </dgm:pt>
    <dgm:pt modelId="{B4469FE9-A29E-4E48-BB14-E9C55DD1153F}" type="pres">
      <dgm:prSet presAssocID="{924FE1EB-72A5-4C48-8EF4-0339C98878B9}" presName="comp2" presStyleCnt="0"/>
      <dgm:spPr/>
    </dgm:pt>
    <dgm:pt modelId="{29B4BE9D-321B-4568-9C03-E6B949B09B8A}" type="pres">
      <dgm:prSet presAssocID="{924FE1EB-72A5-4C48-8EF4-0339C98878B9}" presName="circle2" presStyleLbl="node1" presStyleIdx="1" presStyleCnt="5"/>
      <dgm:spPr/>
      <dgm:t>
        <a:bodyPr/>
        <a:lstStyle/>
        <a:p>
          <a:endParaRPr lang="en-US"/>
        </a:p>
      </dgm:t>
    </dgm:pt>
    <dgm:pt modelId="{23D70596-6A5F-49EB-9E27-EB9E25B3AE85}" type="pres">
      <dgm:prSet presAssocID="{924FE1EB-72A5-4C48-8EF4-0339C98878B9}" presName="c2text" presStyleLbl="node1" presStyleIdx="1" presStyleCnt="5">
        <dgm:presLayoutVars>
          <dgm:bulletEnabled val="1"/>
        </dgm:presLayoutVars>
      </dgm:prSet>
      <dgm:spPr/>
      <dgm:t>
        <a:bodyPr/>
        <a:lstStyle/>
        <a:p>
          <a:endParaRPr lang="en-US"/>
        </a:p>
      </dgm:t>
    </dgm:pt>
    <dgm:pt modelId="{BE36A851-07CB-4620-BD67-7E2F601F19E9}" type="pres">
      <dgm:prSet presAssocID="{924FE1EB-72A5-4C48-8EF4-0339C98878B9}" presName="comp3" presStyleCnt="0"/>
      <dgm:spPr/>
    </dgm:pt>
    <dgm:pt modelId="{FFA84332-5AE3-46E7-BEDE-76E9581A4FA4}" type="pres">
      <dgm:prSet presAssocID="{924FE1EB-72A5-4C48-8EF4-0339C98878B9}" presName="circle3" presStyleLbl="node1" presStyleIdx="2" presStyleCnt="5" custLinFactNeighborY="3401"/>
      <dgm:spPr/>
      <dgm:t>
        <a:bodyPr/>
        <a:lstStyle/>
        <a:p>
          <a:endParaRPr lang="en-US"/>
        </a:p>
      </dgm:t>
    </dgm:pt>
    <dgm:pt modelId="{CF44C493-F165-47BD-BB11-64C6C5D5674A}" type="pres">
      <dgm:prSet presAssocID="{924FE1EB-72A5-4C48-8EF4-0339C98878B9}" presName="c3text" presStyleLbl="node1" presStyleIdx="2" presStyleCnt="5">
        <dgm:presLayoutVars>
          <dgm:bulletEnabled val="1"/>
        </dgm:presLayoutVars>
      </dgm:prSet>
      <dgm:spPr/>
      <dgm:t>
        <a:bodyPr/>
        <a:lstStyle/>
        <a:p>
          <a:endParaRPr lang="en-US"/>
        </a:p>
      </dgm:t>
    </dgm:pt>
    <dgm:pt modelId="{3A93898C-503D-46CC-BB47-EAB9EF60883D}" type="pres">
      <dgm:prSet presAssocID="{924FE1EB-72A5-4C48-8EF4-0339C98878B9}" presName="comp4" presStyleCnt="0"/>
      <dgm:spPr/>
    </dgm:pt>
    <dgm:pt modelId="{1ACAB614-7D0F-45DA-9C34-BA49CE680862}" type="pres">
      <dgm:prSet presAssocID="{924FE1EB-72A5-4C48-8EF4-0339C98878B9}" presName="circle4" presStyleLbl="node1" presStyleIdx="3" presStyleCnt="5"/>
      <dgm:spPr/>
      <dgm:t>
        <a:bodyPr/>
        <a:lstStyle/>
        <a:p>
          <a:endParaRPr lang="en-US"/>
        </a:p>
      </dgm:t>
    </dgm:pt>
    <dgm:pt modelId="{81C96216-C5A2-435B-9970-52892D795C47}" type="pres">
      <dgm:prSet presAssocID="{924FE1EB-72A5-4C48-8EF4-0339C98878B9}" presName="c4text" presStyleLbl="node1" presStyleIdx="3" presStyleCnt="5">
        <dgm:presLayoutVars>
          <dgm:bulletEnabled val="1"/>
        </dgm:presLayoutVars>
      </dgm:prSet>
      <dgm:spPr/>
      <dgm:t>
        <a:bodyPr/>
        <a:lstStyle/>
        <a:p>
          <a:endParaRPr lang="en-US"/>
        </a:p>
      </dgm:t>
    </dgm:pt>
    <dgm:pt modelId="{B5702D3E-73D8-4854-91A3-5282D51179CB}" type="pres">
      <dgm:prSet presAssocID="{924FE1EB-72A5-4C48-8EF4-0339C98878B9}" presName="comp5" presStyleCnt="0"/>
      <dgm:spPr/>
    </dgm:pt>
    <dgm:pt modelId="{62FFD4C1-4339-4290-A275-C78691A246C6}" type="pres">
      <dgm:prSet presAssocID="{924FE1EB-72A5-4C48-8EF4-0339C98878B9}" presName="circle5" presStyleLbl="node1" presStyleIdx="4" presStyleCnt="5"/>
      <dgm:spPr/>
      <dgm:t>
        <a:bodyPr/>
        <a:lstStyle/>
        <a:p>
          <a:endParaRPr lang="en-US"/>
        </a:p>
      </dgm:t>
    </dgm:pt>
    <dgm:pt modelId="{1FEBBC68-4862-46F2-BF77-820A6776FBAF}" type="pres">
      <dgm:prSet presAssocID="{924FE1EB-72A5-4C48-8EF4-0339C98878B9}" presName="c5text" presStyleLbl="node1" presStyleIdx="4" presStyleCnt="5">
        <dgm:presLayoutVars>
          <dgm:bulletEnabled val="1"/>
        </dgm:presLayoutVars>
      </dgm:prSet>
      <dgm:spPr/>
      <dgm:t>
        <a:bodyPr/>
        <a:lstStyle/>
        <a:p>
          <a:endParaRPr lang="en-US"/>
        </a:p>
      </dgm:t>
    </dgm:pt>
  </dgm:ptLst>
  <dgm:cxnLst>
    <dgm:cxn modelId="{2AE5DD4F-E844-4956-ADB4-A756188EA345}" type="presOf" srcId="{8B800D1F-2444-4E87-9EBF-B8B5DA8A243F}" destId="{23D70596-6A5F-49EB-9E27-EB9E25B3AE85}" srcOrd="1" destOrd="0" presId="urn:microsoft.com/office/officeart/2005/8/layout/venn2"/>
    <dgm:cxn modelId="{5BC02A5A-B3F6-423F-AA0B-725573C3BC8A}" srcId="{924FE1EB-72A5-4C48-8EF4-0339C98878B9}" destId="{15A4D68D-F414-4092-9427-08BB796EC12C}" srcOrd="3" destOrd="0" parTransId="{A69560E9-2441-48CB-9E93-B58028828C72}" sibTransId="{0CFBEABB-E0B0-4045-B033-D09102A3D341}"/>
    <dgm:cxn modelId="{2D897F47-883B-4755-969F-0E070A7331FB}" type="presOf" srcId="{8B800D1F-2444-4E87-9EBF-B8B5DA8A243F}" destId="{29B4BE9D-321B-4568-9C03-E6B949B09B8A}" srcOrd="0" destOrd="0" presId="urn:microsoft.com/office/officeart/2005/8/layout/venn2"/>
    <dgm:cxn modelId="{FC73EC10-B23A-4741-99C6-B9CA6A42B0BD}" type="presOf" srcId="{15A4D68D-F414-4092-9427-08BB796EC12C}" destId="{81C96216-C5A2-435B-9970-52892D795C47}" srcOrd="1" destOrd="0" presId="urn:microsoft.com/office/officeart/2005/8/layout/venn2"/>
    <dgm:cxn modelId="{97BB0BEC-F9C7-4215-ABEF-223DB521EF3C}" type="presOf" srcId="{8FF5922E-8457-464F-AD40-BE602118C7D5}" destId="{1FEBBC68-4862-46F2-BF77-820A6776FBAF}" srcOrd="1" destOrd="0" presId="urn:microsoft.com/office/officeart/2005/8/layout/venn2"/>
    <dgm:cxn modelId="{B0215657-E489-4E9D-A75D-A71C0C2DD10D}" type="presOf" srcId="{143FBD4C-864B-4502-B108-B13DF4F8F933}" destId="{FFA84332-5AE3-46E7-BEDE-76E9581A4FA4}" srcOrd="0" destOrd="0" presId="urn:microsoft.com/office/officeart/2005/8/layout/venn2"/>
    <dgm:cxn modelId="{993E481C-BF00-4A2B-849C-6CE4AEE9B833}" type="presOf" srcId="{8FF5922E-8457-464F-AD40-BE602118C7D5}" destId="{62FFD4C1-4339-4290-A275-C78691A246C6}" srcOrd="0" destOrd="0" presId="urn:microsoft.com/office/officeart/2005/8/layout/venn2"/>
    <dgm:cxn modelId="{4DDA9923-9165-40D0-86DF-7D7AA231DD7C}" srcId="{924FE1EB-72A5-4C48-8EF4-0339C98878B9}" destId="{143FBD4C-864B-4502-B108-B13DF4F8F933}" srcOrd="2" destOrd="0" parTransId="{22954445-1AF1-4135-BE5C-A8C95E04FA2C}" sibTransId="{79C9E49D-12F9-4E6A-9CB0-1876BD37DFB1}"/>
    <dgm:cxn modelId="{AF93CF60-16F0-41AD-BD6F-F37E58812D04}" srcId="{924FE1EB-72A5-4C48-8EF4-0339C98878B9}" destId="{8B800D1F-2444-4E87-9EBF-B8B5DA8A243F}" srcOrd="1" destOrd="0" parTransId="{881975AF-8A7F-485B-BC9E-3B33FDF179AF}" sibTransId="{AEF56861-D502-46E9-94FF-CAE75315BB3B}"/>
    <dgm:cxn modelId="{8EBB5141-3AB4-42F4-BC01-752F5A2A87A4}" type="presOf" srcId="{C499569C-01E2-4ACB-AB68-A4E720464AE2}" destId="{1B297213-6054-4624-85ED-5AA902B326A5}" srcOrd="1" destOrd="0" presId="urn:microsoft.com/office/officeart/2005/8/layout/venn2"/>
    <dgm:cxn modelId="{A73B4F56-74B5-4448-9F16-52433CC2F523}" type="presOf" srcId="{C499569C-01E2-4ACB-AB68-A4E720464AE2}" destId="{1E9F6020-4A1E-423D-AD3B-365824420B58}" srcOrd="0" destOrd="0" presId="urn:microsoft.com/office/officeart/2005/8/layout/venn2"/>
    <dgm:cxn modelId="{9C8BBD1F-FE87-45F6-83E1-5F6FE314F2A2}" srcId="{924FE1EB-72A5-4C48-8EF4-0339C98878B9}" destId="{8FF5922E-8457-464F-AD40-BE602118C7D5}" srcOrd="4" destOrd="0" parTransId="{376CEF6A-2DAF-419D-9AA6-A509B1B4B394}" sibTransId="{BD5C5EA9-69ED-4DEB-8EBF-35E7B50B8C34}"/>
    <dgm:cxn modelId="{3DB73FDC-8CE2-47F4-AE1D-F378AC721A55}" type="presOf" srcId="{924FE1EB-72A5-4C48-8EF4-0339C98878B9}" destId="{C86CF1AC-A584-4EF7-9C06-26DC80C84F50}" srcOrd="0" destOrd="0" presId="urn:microsoft.com/office/officeart/2005/8/layout/venn2"/>
    <dgm:cxn modelId="{29AB35DA-A79A-4543-81CE-3C44CCDBEAE4}" srcId="{924FE1EB-72A5-4C48-8EF4-0339C98878B9}" destId="{C499569C-01E2-4ACB-AB68-A4E720464AE2}" srcOrd="0" destOrd="0" parTransId="{985A670B-F7E2-41CA-85AE-E519D5E8C172}" sibTransId="{0C308E14-B668-4C58-A0D1-BC3B42499251}"/>
    <dgm:cxn modelId="{32DCFDEC-9988-4926-AE4B-BAD754329F21}" type="presOf" srcId="{143FBD4C-864B-4502-B108-B13DF4F8F933}" destId="{CF44C493-F165-47BD-BB11-64C6C5D5674A}" srcOrd="1" destOrd="0" presId="urn:microsoft.com/office/officeart/2005/8/layout/venn2"/>
    <dgm:cxn modelId="{76D0BB09-62F2-4EBE-899B-F02ACFDC2289}" type="presOf" srcId="{15A4D68D-F414-4092-9427-08BB796EC12C}" destId="{1ACAB614-7D0F-45DA-9C34-BA49CE680862}" srcOrd="0" destOrd="0" presId="urn:microsoft.com/office/officeart/2005/8/layout/venn2"/>
    <dgm:cxn modelId="{3D5138A3-7B04-47F9-AB55-9F578EE407D1}" type="presParOf" srcId="{C86CF1AC-A584-4EF7-9C06-26DC80C84F50}" destId="{50B5FFFA-B153-493F-8ED2-79AFF7D9EEA8}" srcOrd="0" destOrd="0" presId="urn:microsoft.com/office/officeart/2005/8/layout/venn2"/>
    <dgm:cxn modelId="{FE96CCF6-12B8-47FE-9E9C-4C942F373DCE}" type="presParOf" srcId="{50B5FFFA-B153-493F-8ED2-79AFF7D9EEA8}" destId="{1E9F6020-4A1E-423D-AD3B-365824420B58}" srcOrd="0" destOrd="0" presId="urn:microsoft.com/office/officeart/2005/8/layout/venn2"/>
    <dgm:cxn modelId="{C754EBCC-A2FA-436C-B0A2-E994A2F9A44A}" type="presParOf" srcId="{50B5FFFA-B153-493F-8ED2-79AFF7D9EEA8}" destId="{1B297213-6054-4624-85ED-5AA902B326A5}" srcOrd="1" destOrd="0" presId="urn:microsoft.com/office/officeart/2005/8/layout/venn2"/>
    <dgm:cxn modelId="{30BF3218-07B6-4F33-9D3E-E8D683C6A9E7}" type="presParOf" srcId="{C86CF1AC-A584-4EF7-9C06-26DC80C84F50}" destId="{B4469FE9-A29E-4E48-BB14-E9C55DD1153F}" srcOrd="1" destOrd="0" presId="urn:microsoft.com/office/officeart/2005/8/layout/venn2"/>
    <dgm:cxn modelId="{B7E8D916-AB37-4CCF-991B-3C29D534F9A8}" type="presParOf" srcId="{B4469FE9-A29E-4E48-BB14-E9C55DD1153F}" destId="{29B4BE9D-321B-4568-9C03-E6B949B09B8A}" srcOrd="0" destOrd="0" presId="urn:microsoft.com/office/officeart/2005/8/layout/venn2"/>
    <dgm:cxn modelId="{9F1FBE38-6334-4439-91BD-F2FDAF5BA817}" type="presParOf" srcId="{B4469FE9-A29E-4E48-BB14-E9C55DD1153F}" destId="{23D70596-6A5F-49EB-9E27-EB9E25B3AE85}" srcOrd="1" destOrd="0" presId="urn:microsoft.com/office/officeart/2005/8/layout/venn2"/>
    <dgm:cxn modelId="{B01F516D-4181-4CBF-BE59-274955078A9B}" type="presParOf" srcId="{C86CF1AC-A584-4EF7-9C06-26DC80C84F50}" destId="{BE36A851-07CB-4620-BD67-7E2F601F19E9}" srcOrd="2" destOrd="0" presId="urn:microsoft.com/office/officeart/2005/8/layout/venn2"/>
    <dgm:cxn modelId="{606C4FA2-2F49-41B6-BD3D-62F2AD3CB30D}" type="presParOf" srcId="{BE36A851-07CB-4620-BD67-7E2F601F19E9}" destId="{FFA84332-5AE3-46E7-BEDE-76E9581A4FA4}" srcOrd="0" destOrd="0" presId="urn:microsoft.com/office/officeart/2005/8/layout/venn2"/>
    <dgm:cxn modelId="{E3C739EC-5F0C-4FD4-AA2E-FB30F6FA3027}" type="presParOf" srcId="{BE36A851-07CB-4620-BD67-7E2F601F19E9}" destId="{CF44C493-F165-47BD-BB11-64C6C5D5674A}" srcOrd="1" destOrd="0" presId="urn:microsoft.com/office/officeart/2005/8/layout/venn2"/>
    <dgm:cxn modelId="{361D745D-AAA5-4CE4-A02E-E6E11787E6F5}" type="presParOf" srcId="{C86CF1AC-A584-4EF7-9C06-26DC80C84F50}" destId="{3A93898C-503D-46CC-BB47-EAB9EF60883D}" srcOrd="3" destOrd="0" presId="urn:microsoft.com/office/officeart/2005/8/layout/venn2"/>
    <dgm:cxn modelId="{E200791C-E4CF-4014-8E76-C4300976FAAA}" type="presParOf" srcId="{3A93898C-503D-46CC-BB47-EAB9EF60883D}" destId="{1ACAB614-7D0F-45DA-9C34-BA49CE680862}" srcOrd="0" destOrd="0" presId="urn:microsoft.com/office/officeart/2005/8/layout/venn2"/>
    <dgm:cxn modelId="{8E3E6B47-71A1-42D4-BB22-CE6D34D682FD}" type="presParOf" srcId="{3A93898C-503D-46CC-BB47-EAB9EF60883D}" destId="{81C96216-C5A2-435B-9970-52892D795C47}" srcOrd="1" destOrd="0" presId="urn:microsoft.com/office/officeart/2005/8/layout/venn2"/>
    <dgm:cxn modelId="{A3F4EE65-305D-4154-A617-0DFD2CB8110A}" type="presParOf" srcId="{C86CF1AC-A584-4EF7-9C06-26DC80C84F50}" destId="{B5702D3E-73D8-4854-91A3-5282D51179CB}" srcOrd="4" destOrd="0" presId="urn:microsoft.com/office/officeart/2005/8/layout/venn2"/>
    <dgm:cxn modelId="{C510A22F-E379-40D2-8B34-DF4304A22EFA}" type="presParOf" srcId="{B5702D3E-73D8-4854-91A3-5282D51179CB}" destId="{62FFD4C1-4339-4290-A275-C78691A246C6}" srcOrd="0" destOrd="0" presId="urn:microsoft.com/office/officeart/2005/8/layout/venn2"/>
    <dgm:cxn modelId="{F19F38B8-0654-418E-AF5F-169D8C31B214}" type="presParOf" srcId="{B5702D3E-73D8-4854-91A3-5282D51179CB}" destId="{1FEBBC68-4862-46F2-BF77-820A6776FBAF}"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04E9FDE0-4CE3-496D-BF94-556ED653A595}" type="datetimeFigureOut">
              <a:rPr lang="fa-IR" smtClean="0"/>
              <a:t>11/14/1438</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0607D8E-F42F-43FB-B7F0-996621A10C9E}" type="slidenum">
              <a:rPr lang="fa-IR" smtClean="0"/>
              <a:t>‹#›</a:t>
            </a:fld>
            <a:endParaRPr lang="fa-IR"/>
          </a:p>
        </p:txBody>
      </p:sp>
    </p:spTree>
    <p:extLst>
      <p:ext uri="{BB962C8B-B14F-4D97-AF65-F5344CB8AC3E}">
        <p14:creationId xmlns:p14="http://schemas.microsoft.com/office/powerpoint/2010/main" val="168413851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0607D8E-F42F-43FB-B7F0-996621A10C9E}" type="slidenum">
              <a:rPr lang="fa-IR" smtClean="0"/>
              <a:t>13</a:t>
            </a:fld>
            <a:endParaRPr lang="fa-IR"/>
          </a:p>
        </p:txBody>
      </p:sp>
    </p:spTree>
    <p:extLst>
      <p:ext uri="{BB962C8B-B14F-4D97-AF65-F5344CB8AC3E}">
        <p14:creationId xmlns:p14="http://schemas.microsoft.com/office/powerpoint/2010/main" val="2524232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D0607D8E-F42F-43FB-B7F0-996621A10C9E}" type="slidenum">
              <a:rPr lang="fa-IR" smtClean="0"/>
              <a:t>63</a:t>
            </a:fld>
            <a:endParaRPr lang="fa-IR"/>
          </a:p>
        </p:txBody>
      </p:sp>
    </p:spTree>
    <p:extLst>
      <p:ext uri="{BB962C8B-B14F-4D97-AF65-F5344CB8AC3E}">
        <p14:creationId xmlns:p14="http://schemas.microsoft.com/office/powerpoint/2010/main" val="2524232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8/6/2017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8/6/2017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1D8BD707-D9CF-40AE-B4C6-C98DA3205C09}" type="datetimeFigureOut">
              <a:rPr lang="en-US" smtClean="0"/>
              <a:pPr/>
              <a:t>8/6/2017</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1"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r" defTabSz="914400" rtl="1"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r" defTabSz="914400" rtl="1"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r" defTabSz="914400" rtl="1"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r" defTabSz="914400" rtl="1"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r" defTabSz="914400" rtl="1"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r" defTabSz="914400" rtl="1"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r" defTabSz="914400" rtl="1"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r" defTabSz="914400" rtl="1"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r" defTabSz="914400" rtl="1"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stats.oecd.org/glossary/detail.asp?ID=285"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s://stats.oecd.org/glossary/detail.asp?ID=285"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76400"/>
            <a:ext cx="7772400" cy="1219200"/>
          </a:xfrm>
        </p:spPr>
        <p:txBody>
          <a:bodyPr>
            <a:normAutofit/>
          </a:bodyPr>
          <a:lstStyle/>
          <a:p>
            <a:pPr algn="ctr">
              <a:lnSpc>
                <a:spcPct val="115000"/>
              </a:lnSpc>
              <a:spcAft>
                <a:spcPts val="1000"/>
              </a:spcAft>
            </a:pPr>
            <a:r>
              <a:rPr lang="fa-IR" sz="2000" dirty="0" smtClean="0"/>
              <a:t>ارائه گزارشی از کلیات تدوین</a:t>
            </a:r>
            <a:r>
              <a:rPr lang="fa-IR" dirty="0" smtClean="0"/>
              <a:t/>
            </a:r>
            <a:br>
              <a:rPr lang="fa-IR" dirty="0" smtClean="0"/>
            </a:br>
            <a:r>
              <a:rPr lang="fa-IR" sz="2400" b="1" dirty="0">
                <a:latin typeface="Calibri"/>
                <a:ea typeface="Calibri"/>
                <a:cs typeface="Arial"/>
              </a:rPr>
              <a:t>راهبردهای (استراتژی) برنامه کلان تحقیقات تغییراقلیم</a:t>
            </a:r>
            <a:r>
              <a:rPr lang="en-US" sz="1100" dirty="0">
                <a:latin typeface="Calibri"/>
                <a:ea typeface="Calibri"/>
                <a:cs typeface="Arial"/>
              </a:rPr>
              <a:t/>
            </a:r>
            <a:br>
              <a:rPr lang="en-US" sz="1100" dirty="0">
                <a:latin typeface="Calibri"/>
                <a:ea typeface="Calibri"/>
                <a:cs typeface="Arial"/>
              </a:rPr>
            </a:br>
            <a:r>
              <a:rPr lang="fa-IR" sz="1400" b="1" dirty="0">
                <a:latin typeface="Calibri"/>
                <a:ea typeface="Calibri"/>
                <a:cs typeface="Arial"/>
              </a:rPr>
              <a:t>در راستاي تحقق کشاورزی و منابع طبیعی دانش بنيان</a:t>
            </a:r>
            <a:endParaRPr lang="en-US" sz="1000" dirty="0">
              <a:effectLst/>
              <a:latin typeface="Calibri"/>
              <a:ea typeface="Calibri"/>
              <a:cs typeface="Arial"/>
            </a:endParaRPr>
          </a:p>
        </p:txBody>
      </p:sp>
      <p:sp>
        <p:nvSpPr>
          <p:cNvPr id="3" name="Subtitle 2"/>
          <p:cNvSpPr>
            <a:spLocks noGrp="1"/>
          </p:cNvSpPr>
          <p:nvPr>
            <p:ph type="subTitle" idx="1"/>
          </p:nvPr>
        </p:nvSpPr>
        <p:spPr>
          <a:xfrm>
            <a:off x="1371600" y="3657600"/>
            <a:ext cx="6400800" cy="2667000"/>
          </a:xfrm>
        </p:spPr>
        <p:txBody>
          <a:bodyPr>
            <a:normAutofit/>
          </a:bodyPr>
          <a:lstStyle/>
          <a:p>
            <a:pPr algn="ctr"/>
            <a:r>
              <a:rPr lang="fa-IR" dirty="0" smtClean="0"/>
              <a:t>1396/5/17</a:t>
            </a:r>
          </a:p>
          <a:p>
            <a:pPr algn="ctr"/>
            <a:r>
              <a:rPr lang="fa-IR" b="1" dirty="0" smtClean="0">
                <a:solidFill>
                  <a:srgbClr val="00B050"/>
                </a:solidFill>
              </a:rPr>
              <a:t>نسخه در حال اصلاح جهت ارائه در جلسه هم اندیشی</a:t>
            </a:r>
          </a:p>
          <a:p>
            <a:pPr algn="ctr"/>
            <a:endParaRPr lang="en-US" dirty="0" smtClean="0">
              <a:solidFill>
                <a:srgbClr val="FF0000"/>
              </a:solidFill>
            </a:endParaRPr>
          </a:p>
          <a:p>
            <a:pPr algn="ctr"/>
            <a:r>
              <a:rPr lang="fa-IR" sz="2200" dirty="0" smtClean="0"/>
              <a:t>مصطفی جعفری:</a:t>
            </a:r>
          </a:p>
          <a:p>
            <a:pPr algn="ctr"/>
            <a:r>
              <a:rPr lang="fa-IR" sz="2200" dirty="0" smtClean="0"/>
              <a:t> مجری تدوین برنامه کلان تحقیقات تغییر اقلیم</a:t>
            </a:r>
          </a:p>
        </p:txBody>
      </p:sp>
    </p:spTree>
    <p:extLst>
      <p:ext uri="{BB962C8B-B14F-4D97-AF65-F5344CB8AC3E}">
        <p14:creationId xmlns:p14="http://schemas.microsoft.com/office/powerpoint/2010/main" val="31834563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دو شاخص اصلی:</a:t>
            </a:r>
            <a:endParaRPr lang="fa-IR" dirty="0"/>
          </a:p>
        </p:txBody>
      </p:sp>
      <p:sp>
        <p:nvSpPr>
          <p:cNvPr id="3" name="Content Placeholder 2"/>
          <p:cNvSpPr>
            <a:spLocks noGrp="1"/>
          </p:cNvSpPr>
          <p:nvPr>
            <p:ph idx="1"/>
          </p:nvPr>
        </p:nvSpPr>
        <p:spPr/>
        <p:txBody>
          <a:bodyPr>
            <a:normAutofit fontScale="92500"/>
          </a:bodyPr>
          <a:lstStyle/>
          <a:p>
            <a:pPr lvl="0" algn="just"/>
            <a:r>
              <a:rPr lang="ar-SA" dirty="0"/>
              <a:t>بر اساس تعهد ملی (در سند </a:t>
            </a:r>
            <a:r>
              <a:rPr lang="en-US" dirty="0"/>
              <a:t>INDC</a:t>
            </a:r>
            <a:r>
              <a:rPr lang="ar-SA" dirty="0"/>
              <a:t>) کاهش 4 درصدی از میزان </a:t>
            </a:r>
            <a:r>
              <a:rPr lang="fa-IR" dirty="0"/>
              <a:t>انتشار معادل دی اکسید کربن گازهای گلخانه ای</a:t>
            </a:r>
            <a:r>
              <a:rPr lang="ar-SA" dirty="0"/>
              <a:t> 42993 هزارتن (1719.72 هزارتن) به 41273.28 هزار تن در  بخش کشاورزی. که 10% آن میتواند به تحقیقات، علوم و فن آوری تعلق داشته باشد.</a:t>
            </a:r>
            <a:endParaRPr lang="en-US" dirty="0"/>
          </a:p>
          <a:p>
            <a:pPr lvl="0" algn="just"/>
            <a:r>
              <a:rPr lang="ar-SA" dirty="0"/>
              <a:t>بر اساس تعهد ملی (در سند </a:t>
            </a:r>
            <a:r>
              <a:rPr lang="en-US" dirty="0"/>
              <a:t>INDC</a:t>
            </a:r>
            <a:r>
              <a:rPr lang="ar-SA" dirty="0"/>
              <a:t>) کاهش 4 درصدی از میزان </a:t>
            </a:r>
            <a:r>
              <a:rPr lang="fa-IR" dirty="0"/>
              <a:t>انتشار معادل دی اکسید کربن گازهای گلخانه ای</a:t>
            </a:r>
            <a:r>
              <a:rPr lang="ar-SA" dirty="0"/>
              <a:t> 9285 هزارتن (371.4 هزارتن) به 8913.6 هزار تن در بخش جنگل. که 10% آن میتواند به تحقیقات، علوم و فن آوری تعلق داشته باشد.</a:t>
            </a:r>
            <a:endParaRPr lang="en-US" dirty="0"/>
          </a:p>
          <a:p>
            <a:pPr lvl="0" algn="just"/>
            <a:r>
              <a:rPr lang="fa-IR" b="1" dirty="0"/>
              <a:t>توضیح:</a:t>
            </a:r>
            <a:r>
              <a:rPr lang="fa-IR" dirty="0"/>
              <a:t> معادل دی اکسید کربن (</a:t>
            </a:r>
            <a:r>
              <a:rPr lang="en-US" dirty="0"/>
              <a:t>CO</a:t>
            </a:r>
            <a:r>
              <a:rPr lang="en-US" baseline="-25000" dirty="0"/>
              <a:t>2</a:t>
            </a:r>
            <a:r>
              <a:rPr lang="en-US" dirty="0"/>
              <a:t>e</a:t>
            </a:r>
            <a:r>
              <a:rPr lang="fa-IR" dirty="0"/>
              <a:t>) واحد سنجشی است برای انتشار گازهای مختلف بر اساس ظرفیت گرمایش جهانی (</a:t>
            </a:r>
            <a:r>
              <a:rPr lang="en-US" dirty="0"/>
              <a:t>GWP</a:t>
            </a:r>
            <a:r>
              <a:rPr lang="fa-IR" dirty="0"/>
              <a:t>) آنها. برای مثال ظرفیت گرمایش جهانی متان (</a:t>
            </a:r>
            <a:r>
              <a:rPr lang="en-US" dirty="0"/>
              <a:t>CH</a:t>
            </a:r>
            <a:r>
              <a:rPr lang="en-US" baseline="-25000" dirty="0"/>
              <a:t>4</a:t>
            </a:r>
            <a:r>
              <a:rPr lang="fa-IR" dirty="0"/>
              <a:t>)‌ برای یک دوره 100 ساله 21 است. یعنی انتشار یک میلیون تن متان (متریک) برابر است با انتشار 21 میلیون تن از دی اکسید کربن (</a:t>
            </a:r>
            <a:r>
              <a:rPr lang="en-US" dirty="0"/>
              <a:t>CO</a:t>
            </a:r>
            <a:r>
              <a:rPr lang="en-US" baseline="-25000" dirty="0"/>
              <a:t>2</a:t>
            </a:r>
            <a:r>
              <a:rPr lang="fa-IR" dirty="0"/>
              <a:t>) (متریک).(منبع: </a:t>
            </a:r>
            <a:r>
              <a:rPr lang="en-US" u="sng" dirty="0">
                <a:hlinkClick r:id="rId2"/>
              </a:rPr>
              <a:t>https://stats.oecd.org/glossary/detail.asp?ID=285</a:t>
            </a:r>
            <a:r>
              <a:rPr lang="fa-IR" dirty="0"/>
              <a:t>). و این عدد برای اکسید ازت (</a:t>
            </a:r>
            <a:r>
              <a:rPr lang="en-US" dirty="0"/>
              <a:t>N</a:t>
            </a:r>
            <a:r>
              <a:rPr lang="en-US" baseline="-25000" dirty="0"/>
              <a:t>2</a:t>
            </a:r>
            <a:r>
              <a:rPr lang="en-US" dirty="0"/>
              <a:t>O</a:t>
            </a:r>
            <a:r>
              <a:rPr lang="fa-IR" dirty="0"/>
              <a:t>) 310 است.</a:t>
            </a:r>
            <a:endParaRPr lang="en-US" dirty="0"/>
          </a:p>
          <a:p>
            <a:endParaRPr lang="fa-IR" dirty="0"/>
          </a:p>
        </p:txBody>
      </p:sp>
    </p:spTree>
    <p:extLst>
      <p:ext uri="{BB962C8B-B14F-4D97-AF65-F5344CB8AC3E}">
        <p14:creationId xmlns:p14="http://schemas.microsoft.com/office/powerpoint/2010/main" val="12993330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629400" y="4147344"/>
            <a:ext cx="554038" cy="254000"/>
          </a:xfrm>
          <a:prstGeom prst="rect">
            <a:avLst/>
          </a:prstGeom>
          <a:noFill/>
        </p:spPr>
        <p:txBody>
          <a:bodyPr wrap="none" rtlCol="1">
            <a:spAutoFit/>
          </a:bodyPr>
          <a:lstStyle>
            <a:defPPr>
              <a:defRPr lang="fa-IR"/>
            </a:defPPr>
            <a:lvl1pPr algn="r" rtl="1">
              <a:defRPr sz="1400" b="1">
                <a:cs typeface="B Koodak" panose="00000700000000000000" pitchFamily="2" charset="-78"/>
              </a:defRPr>
            </a:lvl1pPr>
          </a:lstStyle>
          <a:p>
            <a:pPr>
              <a:defRPr/>
            </a:pPr>
            <a:r>
              <a:rPr lang="fa-IR" sz="1050" dirty="0"/>
              <a:t>41273</a:t>
            </a:r>
          </a:p>
        </p:txBody>
      </p:sp>
      <p:sp>
        <p:nvSpPr>
          <p:cNvPr id="10" name="TextBox 9"/>
          <p:cNvSpPr txBox="1"/>
          <p:nvPr/>
        </p:nvSpPr>
        <p:spPr>
          <a:xfrm>
            <a:off x="7810500" y="4122738"/>
            <a:ext cx="554038" cy="252412"/>
          </a:xfrm>
          <a:prstGeom prst="rect">
            <a:avLst/>
          </a:prstGeom>
          <a:noFill/>
        </p:spPr>
        <p:txBody>
          <a:bodyPr wrap="none" rtlCol="1">
            <a:spAutoFit/>
          </a:bodyPr>
          <a:lstStyle/>
          <a:p>
            <a:pPr algn="r" rtl="1">
              <a:defRPr/>
            </a:pPr>
            <a:r>
              <a:rPr lang="fa-IR" sz="1050" b="1" dirty="0">
                <a:cs typeface="B Koodak" panose="00000700000000000000" pitchFamily="2" charset="-78"/>
              </a:rPr>
              <a:t>42993</a:t>
            </a:r>
            <a:endParaRPr lang="fa-IR" dirty="0">
              <a:cs typeface="B Koodak" panose="00000700000000000000" pitchFamily="2" charset="-78"/>
            </a:endParaRPr>
          </a:p>
        </p:txBody>
      </p:sp>
      <p:sp>
        <p:nvSpPr>
          <p:cNvPr id="11" name="TextBox 10"/>
          <p:cNvSpPr txBox="1"/>
          <p:nvPr/>
        </p:nvSpPr>
        <p:spPr>
          <a:xfrm>
            <a:off x="6954044" y="4427538"/>
            <a:ext cx="1133475" cy="415925"/>
          </a:xfrm>
          <a:prstGeom prst="rect">
            <a:avLst/>
          </a:prstGeom>
          <a:noFill/>
        </p:spPr>
        <p:txBody>
          <a:bodyPr rtlCol="1">
            <a:spAutoFit/>
          </a:bodyPr>
          <a:lstStyle>
            <a:defPPr>
              <a:defRPr lang="fa-IR"/>
            </a:defPPr>
            <a:lvl1pPr algn="ctr">
              <a:defRPr sz="1400" b="1">
                <a:cs typeface="B Koodak" panose="00000700000000000000" pitchFamily="2" charset="-78"/>
              </a:defRPr>
            </a:lvl1pPr>
          </a:lstStyle>
          <a:p>
            <a:pPr>
              <a:defRPr/>
            </a:pPr>
            <a:r>
              <a:rPr lang="fa-IR" sz="1050" dirty="0"/>
              <a:t>کاهش انتشار گازهای گلخانه ای</a:t>
            </a:r>
          </a:p>
        </p:txBody>
      </p:sp>
      <p:sp>
        <p:nvSpPr>
          <p:cNvPr id="12" name="TextBox 11"/>
          <p:cNvSpPr txBox="1"/>
          <p:nvPr/>
        </p:nvSpPr>
        <p:spPr>
          <a:xfrm>
            <a:off x="3678083" y="4115243"/>
            <a:ext cx="401072" cy="253916"/>
          </a:xfrm>
          <a:prstGeom prst="rect">
            <a:avLst/>
          </a:prstGeom>
          <a:noFill/>
        </p:spPr>
        <p:txBody>
          <a:bodyPr wrap="none" rtlCol="1">
            <a:spAutoFit/>
          </a:bodyPr>
          <a:lstStyle>
            <a:defPPr>
              <a:defRPr lang="fa-IR"/>
            </a:defPPr>
            <a:lvl1pPr algn="r" rtl="1">
              <a:defRPr sz="1400" b="1">
                <a:cs typeface="B Koodak" panose="00000700000000000000" pitchFamily="2" charset="-78"/>
              </a:defRPr>
            </a:lvl1pPr>
          </a:lstStyle>
          <a:p>
            <a:pPr>
              <a:defRPr/>
            </a:pPr>
            <a:r>
              <a:rPr lang="fa-IR" sz="1050" dirty="0" smtClean="0"/>
              <a:t>10%</a:t>
            </a:r>
            <a:endParaRPr lang="fa-IR" sz="1050" dirty="0"/>
          </a:p>
        </p:txBody>
      </p:sp>
      <p:sp>
        <p:nvSpPr>
          <p:cNvPr id="13" name="TextBox 12"/>
          <p:cNvSpPr txBox="1"/>
          <p:nvPr/>
        </p:nvSpPr>
        <p:spPr>
          <a:xfrm>
            <a:off x="5220072" y="4147344"/>
            <a:ext cx="1080120" cy="577081"/>
          </a:xfrm>
          <a:prstGeom prst="rect">
            <a:avLst/>
          </a:prstGeom>
          <a:noFill/>
        </p:spPr>
        <p:txBody>
          <a:bodyPr wrap="square" rtlCol="1">
            <a:spAutoFit/>
          </a:bodyPr>
          <a:lstStyle/>
          <a:p>
            <a:pPr algn="ctr"/>
            <a:r>
              <a:rPr lang="en-US" sz="1050" dirty="0"/>
              <a:t>676817920</a:t>
            </a:r>
          </a:p>
          <a:p>
            <a:pPr algn="ctr"/>
            <a:r>
              <a:rPr lang="en-US" sz="1050" dirty="0" smtClean="0"/>
              <a:t> </a:t>
            </a:r>
            <a:r>
              <a:rPr lang="fa-IR" sz="1050" dirty="0" smtClean="0"/>
              <a:t>موجودی جذب</a:t>
            </a:r>
            <a:endParaRPr lang="en-US" sz="1050" dirty="0"/>
          </a:p>
          <a:p>
            <a:pPr algn="ctr"/>
            <a:r>
              <a:rPr lang="fa-IR" sz="1050" dirty="0"/>
              <a:t>تن</a:t>
            </a:r>
            <a:endParaRPr lang="fa-IR" dirty="0">
              <a:cs typeface="B Koodak" panose="00000700000000000000" pitchFamily="2" charset="-78"/>
            </a:endParaRPr>
          </a:p>
        </p:txBody>
      </p:sp>
      <p:sp>
        <p:nvSpPr>
          <p:cNvPr id="14" name="TextBox 13"/>
          <p:cNvSpPr txBox="1"/>
          <p:nvPr/>
        </p:nvSpPr>
        <p:spPr>
          <a:xfrm>
            <a:off x="3657600" y="4419600"/>
            <a:ext cx="1752600" cy="415925"/>
          </a:xfrm>
          <a:prstGeom prst="rect">
            <a:avLst/>
          </a:prstGeom>
          <a:noFill/>
        </p:spPr>
        <p:txBody>
          <a:bodyPr rtlCol="1">
            <a:spAutoFit/>
          </a:bodyPr>
          <a:lstStyle>
            <a:defPPr>
              <a:defRPr lang="fa-IR"/>
            </a:defPPr>
            <a:lvl1pPr algn="ctr">
              <a:defRPr sz="1400" b="1">
                <a:cs typeface="B Koodak" panose="00000700000000000000" pitchFamily="2" charset="-78"/>
              </a:defRPr>
            </a:lvl1pPr>
          </a:lstStyle>
          <a:p>
            <a:pPr>
              <a:defRPr/>
            </a:pPr>
            <a:r>
              <a:rPr lang="fa-IR" sz="1050" dirty="0"/>
              <a:t>افزایش جذب گازهای گلخانه ای</a:t>
            </a:r>
          </a:p>
          <a:p>
            <a:pPr>
              <a:defRPr/>
            </a:pPr>
            <a:r>
              <a:rPr lang="fa-IR" sz="1050" dirty="0"/>
              <a:t>(درصد)</a:t>
            </a:r>
            <a:endParaRPr lang="en-US" sz="1050" dirty="0"/>
          </a:p>
        </p:txBody>
      </p:sp>
      <p:sp>
        <p:nvSpPr>
          <p:cNvPr id="15" name="TextBox 14"/>
          <p:cNvSpPr txBox="1"/>
          <p:nvPr/>
        </p:nvSpPr>
        <p:spPr>
          <a:xfrm>
            <a:off x="1069433" y="4161996"/>
            <a:ext cx="401072" cy="253916"/>
          </a:xfrm>
          <a:prstGeom prst="rect">
            <a:avLst/>
          </a:prstGeom>
          <a:noFill/>
        </p:spPr>
        <p:txBody>
          <a:bodyPr wrap="none" rtlCol="1">
            <a:spAutoFit/>
          </a:bodyPr>
          <a:lstStyle>
            <a:defPPr>
              <a:defRPr lang="fa-IR"/>
            </a:defPPr>
            <a:lvl1pPr algn="r" rtl="1">
              <a:defRPr sz="1400" b="1">
                <a:cs typeface="B Koodak" panose="00000700000000000000" pitchFamily="2" charset="-78"/>
              </a:defRPr>
            </a:lvl1pPr>
          </a:lstStyle>
          <a:p>
            <a:pPr>
              <a:defRPr/>
            </a:pPr>
            <a:r>
              <a:rPr lang="fa-IR" sz="1050" dirty="0" smtClean="0"/>
              <a:t>10%</a:t>
            </a:r>
            <a:endParaRPr lang="fa-IR" sz="1050" dirty="0"/>
          </a:p>
        </p:txBody>
      </p:sp>
      <p:sp>
        <p:nvSpPr>
          <p:cNvPr id="16" name="TextBox 15"/>
          <p:cNvSpPr txBox="1"/>
          <p:nvPr/>
        </p:nvSpPr>
        <p:spPr>
          <a:xfrm>
            <a:off x="2030412" y="4156824"/>
            <a:ext cx="1317452" cy="261610"/>
          </a:xfrm>
          <a:prstGeom prst="rect">
            <a:avLst/>
          </a:prstGeom>
          <a:noFill/>
        </p:spPr>
        <p:txBody>
          <a:bodyPr wrap="square" rtlCol="1">
            <a:spAutoFit/>
          </a:bodyPr>
          <a:lstStyle/>
          <a:p>
            <a:pPr algn="r" rtl="1">
              <a:defRPr/>
            </a:pPr>
            <a:r>
              <a:rPr lang="fa-IR" sz="1100" dirty="0" smtClean="0">
                <a:cs typeface="B Koodak" panose="00000700000000000000" pitchFamily="2" charset="-78"/>
              </a:rPr>
              <a:t>در زیر بخشهای مختلف</a:t>
            </a:r>
            <a:endParaRPr lang="fa-IR" sz="1100" dirty="0">
              <a:cs typeface="B Koodak" panose="00000700000000000000" pitchFamily="2" charset="-78"/>
            </a:endParaRPr>
          </a:p>
        </p:txBody>
      </p:sp>
      <p:sp>
        <p:nvSpPr>
          <p:cNvPr id="17" name="TextBox 16"/>
          <p:cNvSpPr txBox="1"/>
          <p:nvPr/>
        </p:nvSpPr>
        <p:spPr>
          <a:xfrm>
            <a:off x="1247775" y="4427538"/>
            <a:ext cx="1133475" cy="415925"/>
          </a:xfrm>
          <a:prstGeom prst="rect">
            <a:avLst/>
          </a:prstGeom>
          <a:noFill/>
        </p:spPr>
        <p:txBody>
          <a:bodyPr rtlCol="1">
            <a:spAutoFit/>
          </a:bodyPr>
          <a:lstStyle>
            <a:defPPr>
              <a:defRPr lang="fa-IR"/>
            </a:defPPr>
            <a:lvl1pPr algn="ctr">
              <a:defRPr sz="1400" b="1">
                <a:cs typeface="B Koodak" panose="00000700000000000000" pitchFamily="2" charset="-78"/>
              </a:defRPr>
            </a:lvl1pPr>
          </a:lstStyle>
          <a:p>
            <a:pPr>
              <a:defRPr/>
            </a:pPr>
            <a:r>
              <a:rPr lang="fa-IR" sz="1050"/>
              <a:t>افزایش بهره وری </a:t>
            </a:r>
            <a:r>
              <a:rPr lang="fa-IR" sz="1050" dirty="0"/>
              <a:t>مصرف انرژی</a:t>
            </a:r>
          </a:p>
        </p:txBody>
      </p:sp>
      <p:pic>
        <p:nvPicPr>
          <p:cNvPr id="25611" name="Picture 2" descr="Image result for Greenhouse gas emissions clipart"/>
          <p:cNvPicPr>
            <a:picLocks noChangeAspect="1" noChangeArrowheads="1"/>
          </p:cNvPicPr>
          <p:nvPr/>
        </p:nvPicPr>
        <p:blipFill>
          <a:blip r:embed="rId2">
            <a:extLst>
              <a:ext uri="{28A0092B-C50C-407E-A947-70E740481C1C}">
                <a14:useLocalDpi xmlns:a14="http://schemas.microsoft.com/office/drawing/2010/main" val="0"/>
              </a:ext>
            </a:extLst>
          </a:blip>
          <a:srcRect b="14561"/>
          <a:stretch>
            <a:fillRect/>
          </a:stretch>
        </p:blipFill>
        <p:spPr bwMode="auto">
          <a:xfrm>
            <a:off x="6259513" y="2849563"/>
            <a:ext cx="2351087"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Picture 4" descr="Image result for ReAttracting greenhouse gases clipart"/>
          <p:cNvPicPr>
            <a:picLocks noChangeAspect="1" noChangeArrowheads="1"/>
          </p:cNvPicPr>
          <p:nvPr/>
        </p:nvPicPr>
        <p:blipFill>
          <a:blip r:embed="rId3">
            <a:extLst>
              <a:ext uri="{28A0092B-C50C-407E-A947-70E740481C1C}">
                <a14:useLocalDpi xmlns:a14="http://schemas.microsoft.com/office/drawing/2010/main" val="0"/>
              </a:ext>
            </a:extLst>
          </a:blip>
          <a:srcRect l="28217" t="33549" r="17213" b="16182"/>
          <a:stretch>
            <a:fillRect/>
          </a:stretch>
        </p:blipFill>
        <p:spPr bwMode="auto">
          <a:xfrm>
            <a:off x="3643313" y="2936875"/>
            <a:ext cx="16764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3" name="Picture 6" descr="Related image"/>
          <p:cNvPicPr>
            <a:picLocks noChangeAspect="1" noChangeArrowheads="1"/>
          </p:cNvPicPr>
          <p:nvPr/>
        </p:nvPicPr>
        <p:blipFill>
          <a:blip r:embed="rId4">
            <a:extLst>
              <a:ext uri="{28A0092B-C50C-407E-A947-70E740481C1C}">
                <a14:useLocalDpi xmlns:a14="http://schemas.microsoft.com/office/drawing/2010/main" val="0"/>
              </a:ext>
            </a:extLst>
          </a:blip>
          <a:srcRect l="1797" t="7468" r="2762" b="1711"/>
          <a:stretch>
            <a:fillRect/>
          </a:stretch>
        </p:blipFill>
        <p:spPr bwMode="auto">
          <a:xfrm>
            <a:off x="1125538" y="2926737"/>
            <a:ext cx="1255712" cy="119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14" name="Group 35"/>
          <p:cNvGrpSpPr>
            <a:grpSpLocks/>
          </p:cNvGrpSpPr>
          <p:nvPr/>
        </p:nvGrpSpPr>
        <p:grpSpPr bwMode="auto">
          <a:xfrm>
            <a:off x="381000" y="1143000"/>
            <a:ext cx="8245475" cy="1066800"/>
            <a:chOff x="-22263" y="-1238"/>
            <a:chExt cx="82461" cy="10668"/>
          </a:xfrm>
        </p:grpSpPr>
        <p:sp>
          <p:nvSpPr>
            <p:cNvPr id="36" name="Cube 36"/>
            <p:cNvSpPr>
              <a:spLocks noChangeArrowheads="1"/>
            </p:cNvSpPr>
            <p:nvPr/>
          </p:nvSpPr>
          <p:spPr bwMode="auto">
            <a:xfrm>
              <a:off x="-22263" y="953"/>
              <a:ext cx="78254" cy="7239"/>
            </a:xfrm>
            <a:prstGeom prst="cube">
              <a:avLst>
                <a:gd name="adj" fmla="val 25000"/>
              </a:avLst>
            </a:prstGeom>
            <a:gradFill rotWithShape="1">
              <a:gsLst>
                <a:gs pos="0">
                  <a:srgbClr val="C9B5E8"/>
                </a:gs>
                <a:gs pos="35001">
                  <a:srgbClr val="D9CBEE"/>
                </a:gs>
                <a:gs pos="100000">
                  <a:srgbClr val="F0EAF9"/>
                </a:gs>
              </a:gsLst>
              <a:lin ang="16200000" scaled="1"/>
            </a:gradFill>
            <a:ln w="9525">
              <a:solidFill>
                <a:srgbClr val="7D60A0"/>
              </a:solidFill>
              <a:miter lim="800000"/>
              <a:headEnd/>
              <a:tailEnd/>
            </a:ln>
            <a:effectLst>
              <a:outerShdw dist="20000" dir="5400000" rotWithShape="0">
                <a:srgbClr val="000000">
                  <a:alpha val="37999"/>
                </a:srgbClr>
              </a:outerShdw>
            </a:effec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rtl="1">
                <a:spcAft>
                  <a:spcPts val="1000"/>
                </a:spcAft>
              </a:pPr>
              <a:r>
                <a:rPr lang="fa-IR" altLang="fa-IR" sz="2000" b="1">
                  <a:ea typeface="B Titr" panose="00000700000000000000" pitchFamily="2" charset="-78"/>
                  <a:cs typeface="B Titr" panose="00000700000000000000" pitchFamily="2" charset="-78"/>
                </a:rPr>
                <a:t>کاهش انتشار گازهای گلخانه ای و اثرات  سوء تغییر اقلیم بر بخش کشاورزی</a:t>
              </a:r>
              <a:endParaRPr lang="fa-IR" altLang="fa-IR">
                <a:ea typeface="Arial" panose="020B0604020202020204" pitchFamily="34" charset="0"/>
              </a:endParaRPr>
            </a:p>
          </p:txBody>
        </p:sp>
        <p:sp>
          <p:nvSpPr>
            <p:cNvPr id="37" name="Oval 37"/>
            <p:cNvSpPr>
              <a:spLocks noChangeArrowheads="1"/>
            </p:cNvSpPr>
            <p:nvPr/>
          </p:nvSpPr>
          <p:spPr bwMode="auto">
            <a:xfrm>
              <a:off x="48958" y="-1238"/>
              <a:ext cx="11240" cy="10668"/>
            </a:xfrm>
            <a:prstGeom prst="ellipse">
              <a:avLst/>
            </a:prstGeom>
            <a:gradFill rotWithShape="1">
              <a:gsLst>
                <a:gs pos="0">
                  <a:srgbClr val="9EEAFF"/>
                </a:gs>
                <a:gs pos="35001">
                  <a:srgbClr val="BBEFFF"/>
                </a:gs>
                <a:gs pos="100000">
                  <a:srgbClr val="E4F9FF"/>
                </a:gs>
              </a:gsLst>
              <a:lin ang="16200000" scaled="1"/>
            </a:gradFill>
            <a:ln w="9525">
              <a:solidFill>
                <a:srgbClr val="46AAC5"/>
              </a:solidFill>
              <a:round/>
              <a:headEnd/>
              <a:tailEnd/>
            </a:ln>
            <a:effectLst>
              <a:outerShdw dist="20000" dir="5400000" rotWithShape="0">
                <a:srgbClr val="000000">
                  <a:alpha val="37999"/>
                </a:srgbClr>
              </a:outerShdw>
            </a:effec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rtl="1">
                <a:spcAft>
                  <a:spcPts val="1000"/>
                </a:spcAft>
              </a:pPr>
              <a:r>
                <a:rPr lang="fa-IR" altLang="fa-IR" sz="1400">
                  <a:ea typeface="B Titr" panose="00000700000000000000" pitchFamily="2" charset="-78"/>
                  <a:cs typeface="B Titr" panose="00000700000000000000" pitchFamily="2" charset="-78"/>
                </a:rPr>
                <a:t>هدف کلان 5</a:t>
              </a:r>
              <a:endParaRPr lang="fa-IR" altLang="fa-IR">
                <a:ea typeface="Arial" panose="020B0604020202020204" pitchFamily="34" charset="0"/>
              </a:endParaRPr>
            </a:p>
          </p:txBody>
        </p:sp>
      </p:grpSp>
      <p:pic>
        <p:nvPicPr>
          <p:cNvPr id="19" name="Picture 18"/>
          <p:cNvPicPr>
            <a:picLocks noChangeAspect="1"/>
          </p:cNvPicPr>
          <p:nvPr/>
        </p:nvPicPr>
        <p:blipFill>
          <a:blip r:embed="rId5" cstate="print"/>
          <a:stretch>
            <a:fillRect/>
          </a:stretch>
        </p:blipFill>
        <p:spPr>
          <a:xfrm>
            <a:off x="1511350" y="4122738"/>
            <a:ext cx="484088" cy="213143"/>
          </a:xfrm>
          <a:prstGeom prst="rect">
            <a:avLst/>
          </a:prstGeom>
        </p:spPr>
      </p:pic>
      <p:pic>
        <p:nvPicPr>
          <p:cNvPr id="20" name="Picture 19"/>
          <p:cNvPicPr>
            <a:picLocks noChangeAspect="1"/>
          </p:cNvPicPr>
          <p:nvPr/>
        </p:nvPicPr>
        <p:blipFill>
          <a:blip r:embed="rId5" cstate="print"/>
          <a:stretch>
            <a:fillRect/>
          </a:stretch>
        </p:blipFill>
        <p:spPr>
          <a:xfrm>
            <a:off x="4277334" y="4089964"/>
            <a:ext cx="484088" cy="213143"/>
          </a:xfrm>
          <a:prstGeom prst="rect">
            <a:avLst/>
          </a:prstGeom>
        </p:spPr>
      </p:pic>
      <p:pic>
        <p:nvPicPr>
          <p:cNvPr id="21" name="Picture 20"/>
          <p:cNvPicPr>
            <a:picLocks noChangeAspect="1"/>
          </p:cNvPicPr>
          <p:nvPr/>
        </p:nvPicPr>
        <p:blipFill>
          <a:blip r:embed="rId5" cstate="print"/>
          <a:stretch>
            <a:fillRect/>
          </a:stretch>
        </p:blipFill>
        <p:spPr>
          <a:xfrm>
            <a:off x="7285362" y="4078305"/>
            <a:ext cx="484088" cy="213143"/>
          </a:xfrm>
          <a:prstGeom prst="rect">
            <a:avLst/>
          </a:prstGeom>
        </p:spPr>
      </p:pic>
    </p:spTree>
    <p:extLst>
      <p:ext uri="{BB962C8B-B14F-4D97-AF65-F5344CB8AC3E}">
        <p14:creationId xmlns:p14="http://schemas.microsoft.com/office/powerpoint/2010/main" val="1214817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000" b="1" dirty="0"/>
              <a:t>جذب و انتشار (گیگا گرم) در تغییر کاربری اراضی و جنگل (1393)</a:t>
            </a:r>
            <a:r>
              <a:rPr lang="en-US" sz="2000" dirty="0"/>
              <a:t/>
            </a:r>
            <a:br>
              <a:rPr lang="en-US" sz="2000" dirty="0"/>
            </a:br>
            <a:r>
              <a:rPr lang="fa-IR" sz="1800" dirty="0" smtClean="0"/>
              <a:t>(گزارش ملی سوم: جعفری 1395)</a:t>
            </a:r>
            <a:br>
              <a:rPr lang="fa-IR" sz="1800" dirty="0" smtClean="0"/>
            </a:br>
            <a:r>
              <a:rPr lang="fa-IR" sz="1800" dirty="0" smtClean="0"/>
              <a:t>تذکر: </a:t>
            </a:r>
            <a:r>
              <a:rPr lang="fa-IR" sz="1400" dirty="0" smtClean="0"/>
              <a:t>افزایش 10 درصدی جذب دی اکسید کربن تقریبا معادل میزان انتشار گاز در اثر برداشت و تخریب می باشد.</a:t>
            </a:r>
            <a:endParaRPr lang="fa-IR" sz="18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67245522"/>
              </p:ext>
            </p:extLst>
          </p:nvPr>
        </p:nvGraphicFramePr>
        <p:xfrm>
          <a:off x="609601" y="1828800"/>
          <a:ext cx="7924799" cy="4648199"/>
        </p:xfrm>
        <a:graphic>
          <a:graphicData uri="http://schemas.openxmlformats.org/drawingml/2006/table">
            <a:tbl>
              <a:tblPr firstRow="1" firstCol="1" bandRow="1">
                <a:tableStyleId>{5C22544A-7EE6-4342-B048-85BDC9FD1C3A}</a:tableStyleId>
              </a:tblPr>
              <a:tblGrid>
                <a:gridCol w="2635367"/>
                <a:gridCol w="1169628"/>
                <a:gridCol w="1256903"/>
                <a:gridCol w="767544"/>
                <a:gridCol w="767544"/>
                <a:gridCol w="698972"/>
                <a:gridCol w="628841"/>
              </a:tblGrid>
              <a:tr h="596560">
                <a:tc>
                  <a:txBody>
                    <a:bodyPr/>
                    <a:lstStyle/>
                    <a:p>
                      <a:pPr algn="r">
                        <a:lnSpc>
                          <a:spcPct val="115000"/>
                        </a:lnSpc>
                        <a:spcAft>
                          <a:spcPts val="0"/>
                        </a:spcAft>
                      </a:pPr>
                      <a:r>
                        <a:rPr lang="ar-SA" sz="1200" dirty="0">
                          <a:effectLst/>
                        </a:rPr>
                        <a:t>منابع</a:t>
                      </a:r>
                      <a:endParaRPr lang="en-US" sz="1100" dirty="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CO</a:t>
                      </a:r>
                      <a:r>
                        <a:rPr lang="en-US" sz="1200" baseline="-25000">
                          <a:effectLst/>
                        </a:rPr>
                        <a:t>2</a:t>
                      </a:r>
                      <a:r>
                        <a:rPr lang="en-US" sz="1200">
                          <a:effectLst/>
                        </a:rPr>
                        <a:t> uptake</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dirty="0">
                          <a:effectLst/>
                        </a:rPr>
                        <a:t>CO</a:t>
                      </a:r>
                      <a:r>
                        <a:rPr lang="en-US" sz="1200" baseline="-25000" dirty="0">
                          <a:effectLst/>
                        </a:rPr>
                        <a:t>2</a:t>
                      </a:r>
                      <a:r>
                        <a:rPr lang="en-US" sz="1200" dirty="0">
                          <a:effectLst/>
                        </a:rPr>
                        <a:t> emission</a:t>
                      </a:r>
                      <a:endParaRPr lang="en-US" sz="1100" dirty="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CH</a:t>
                      </a:r>
                      <a:r>
                        <a:rPr lang="en-US" sz="1200" baseline="-25000">
                          <a:effectLst/>
                        </a:rPr>
                        <a:t>4</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N</a:t>
                      </a:r>
                      <a:r>
                        <a:rPr lang="en-US" sz="1200" baseline="-25000">
                          <a:effectLst/>
                        </a:rPr>
                        <a:t>2</a:t>
                      </a:r>
                      <a:r>
                        <a:rPr lang="en-US" sz="1200">
                          <a:effectLst/>
                        </a:rPr>
                        <a:t>O</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NO</a:t>
                      </a:r>
                      <a:r>
                        <a:rPr lang="en-US" sz="1200" baseline="-25000">
                          <a:effectLst/>
                        </a:rPr>
                        <a:t>x</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CO</a:t>
                      </a:r>
                      <a:endParaRPr lang="en-US" sz="1100">
                        <a:effectLst/>
                        <a:latin typeface="Calibri"/>
                        <a:ea typeface="Calibri"/>
                        <a:cs typeface="Arial"/>
                      </a:endParaRPr>
                    </a:p>
                  </a:txBody>
                  <a:tcPr marL="68580" marR="68580" marT="0" marB="0"/>
                </a:tc>
              </a:tr>
              <a:tr h="869984">
                <a:tc>
                  <a:txBody>
                    <a:bodyPr/>
                    <a:lstStyle/>
                    <a:p>
                      <a:pPr algn="r">
                        <a:lnSpc>
                          <a:spcPct val="115000"/>
                        </a:lnSpc>
                        <a:spcAft>
                          <a:spcPts val="0"/>
                        </a:spcAft>
                      </a:pPr>
                      <a:r>
                        <a:rPr lang="ar-SA" sz="1200">
                          <a:effectLst/>
                        </a:rPr>
                        <a:t>تغییر در ذخیره جنگل و سا</a:t>
                      </a:r>
                      <a:r>
                        <a:rPr lang="fa-IR" sz="1200">
                          <a:effectLst/>
                        </a:rPr>
                        <a:t>یر زیست توده های جنگلی </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100">
                          <a:effectLst/>
                        </a:rPr>
                        <a:t>676817920</a:t>
                      </a:r>
                    </a:p>
                    <a:p>
                      <a:pPr algn="ctr">
                        <a:lnSpc>
                          <a:spcPct val="115000"/>
                        </a:lnSpc>
                        <a:spcAft>
                          <a:spcPts val="0"/>
                        </a:spcAft>
                      </a:pPr>
                      <a:r>
                        <a:rPr lang="fa-IR" sz="1200">
                          <a:effectLst/>
                        </a:rPr>
                        <a:t>موجودی</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rtl="0">
                        <a:lnSpc>
                          <a:spcPct val="115000"/>
                        </a:lnSpc>
                        <a:spcAft>
                          <a:spcPts val="0"/>
                        </a:spcAft>
                      </a:pPr>
                      <a:r>
                        <a:rPr lang="en-US" sz="1100">
                          <a:effectLst/>
                        </a:rPr>
                        <a:t>63642626</a:t>
                      </a:r>
                    </a:p>
                    <a:p>
                      <a:pPr algn="ctr">
                        <a:lnSpc>
                          <a:spcPct val="115000"/>
                        </a:lnSpc>
                        <a:spcAft>
                          <a:spcPts val="0"/>
                        </a:spcAft>
                      </a:pPr>
                      <a:r>
                        <a:rPr lang="fa-IR" sz="1200">
                          <a:effectLst/>
                        </a:rPr>
                        <a:t>برداشت چوب</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r>
              <a:tr h="845127">
                <a:tc>
                  <a:txBody>
                    <a:bodyPr/>
                    <a:lstStyle/>
                    <a:p>
                      <a:pPr algn="r">
                        <a:lnSpc>
                          <a:spcPct val="115000"/>
                        </a:lnSpc>
                        <a:spcAft>
                          <a:spcPts val="0"/>
                        </a:spcAft>
                      </a:pPr>
                      <a:r>
                        <a:rPr lang="ar-SA" sz="1200">
                          <a:effectLst/>
                        </a:rPr>
                        <a:t>تبدیل جنگل و مرتع</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7848093</a:t>
                      </a:r>
                    </a:p>
                    <a:p>
                      <a:pPr algn="ctr">
                        <a:lnSpc>
                          <a:spcPct val="115000"/>
                        </a:lnSpc>
                        <a:spcAft>
                          <a:spcPts val="0"/>
                        </a:spcAft>
                      </a:pPr>
                      <a:r>
                        <a:rPr lang="fa-IR" sz="1100">
                          <a:effectLst/>
                        </a:rPr>
                        <a:t>چوب سوخت</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r>
              <a:tr h="869984">
                <a:tc>
                  <a:txBody>
                    <a:bodyPr/>
                    <a:lstStyle/>
                    <a:p>
                      <a:pPr algn="r">
                        <a:lnSpc>
                          <a:spcPct val="115000"/>
                        </a:lnSpc>
                        <a:spcAft>
                          <a:spcPts val="0"/>
                        </a:spcAft>
                      </a:pPr>
                      <a:r>
                        <a:rPr lang="ar-SA" sz="1200">
                          <a:effectLst/>
                        </a:rPr>
                        <a:t>رها سازی اراضی مدیریت شده</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100">
                          <a:effectLst/>
                        </a:rPr>
                        <a:t>21553322</a:t>
                      </a:r>
                    </a:p>
                    <a:p>
                      <a:pPr algn="ctr">
                        <a:lnSpc>
                          <a:spcPct val="115000"/>
                        </a:lnSpc>
                        <a:spcAft>
                          <a:spcPts val="0"/>
                        </a:spcAft>
                      </a:pPr>
                      <a:r>
                        <a:rPr lang="fa-IR" sz="1200">
                          <a:effectLst/>
                        </a:rPr>
                        <a:t>رشد</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rtl="0">
                        <a:lnSpc>
                          <a:spcPct val="115000"/>
                        </a:lnSpc>
                        <a:spcAft>
                          <a:spcPts val="0"/>
                        </a:spcAft>
                      </a:pPr>
                      <a:r>
                        <a:rPr lang="en-US" sz="1100">
                          <a:effectLst/>
                        </a:rPr>
                        <a:t>28113</a:t>
                      </a:r>
                    </a:p>
                    <a:p>
                      <a:pPr algn="ctr">
                        <a:lnSpc>
                          <a:spcPct val="115000"/>
                        </a:lnSpc>
                        <a:spcAft>
                          <a:spcPts val="0"/>
                        </a:spcAft>
                      </a:pPr>
                      <a:r>
                        <a:rPr lang="fa-IR" sz="1200">
                          <a:effectLst/>
                        </a:rPr>
                        <a:t>تخریب</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rtl="0">
                        <a:lnSpc>
                          <a:spcPct val="115000"/>
                        </a:lnSpc>
                        <a:spcAft>
                          <a:spcPts val="0"/>
                        </a:spcAft>
                      </a:pPr>
                      <a:r>
                        <a:rPr lang="en-US" sz="1100">
                          <a:effectLst/>
                        </a:rPr>
                        <a:t>841128</a:t>
                      </a:r>
                    </a:p>
                    <a:p>
                      <a:pPr algn="ctr">
                        <a:lnSpc>
                          <a:spcPct val="115000"/>
                        </a:lnSpc>
                        <a:spcAft>
                          <a:spcPts val="0"/>
                        </a:spcAft>
                      </a:pPr>
                      <a:r>
                        <a:rPr lang="en-US" sz="1100">
                          <a:effectLst/>
                        </a:rPr>
                        <a:t>kg</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76798</a:t>
                      </a:r>
                    </a:p>
                    <a:p>
                      <a:pPr algn="ctr">
                        <a:lnSpc>
                          <a:spcPct val="115000"/>
                        </a:lnSpc>
                        <a:spcAft>
                          <a:spcPts val="0"/>
                        </a:spcAft>
                      </a:pPr>
                      <a:r>
                        <a:rPr lang="en-US" sz="1200">
                          <a:effectLst/>
                        </a:rPr>
                        <a:t>kg</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1426261</a:t>
                      </a:r>
                    </a:p>
                    <a:p>
                      <a:pPr algn="ctr">
                        <a:lnSpc>
                          <a:spcPct val="115000"/>
                        </a:lnSpc>
                        <a:spcAft>
                          <a:spcPts val="0"/>
                        </a:spcAft>
                      </a:pPr>
                      <a:r>
                        <a:rPr lang="en-US" sz="1200">
                          <a:effectLst/>
                        </a:rPr>
                        <a:t>kg</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23771021</a:t>
                      </a:r>
                    </a:p>
                    <a:p>
                      <a:pPr algn="ctr">
                        <a:lnSpc>
                          <a:spcPct val="115000"/>
                        </a:lnSpc>
                        <a:spcAft>
                          <a:spcPts val="0"/>
                        </a:spcAft>
                      </a:pPr>
                      <a:r>
                        <a:rPr lang="en-US" sz="1200">
                          <a:effectLst/>
                        </a:rPr>
                        <a:t>kg</a:t>
                      </a:r>
                      <a:endParaRPr lang="en-US" sz="1100">
                        <a:effectLst/>
                        <a:latin typeface="Calibri"/>
                        <a:ea typeface="Calibri"/>
                        <a:cs typeface="Arial"/>
                      </a:endParaRPr>
                    </a:p>
                  </a:txBody>
                  <a:tcPr marL="68580" marR="68580" marT="0" marB="0" anchor="ctr"/>
                </a:tc>
              </a:tr>
              <a:tr h="571704">
                <a:tc>
                  <a:txBody>
                    <a:bodyPr/>
                    <a:lstStyle/>
                    <a:p>
                      <a:pPr algn="r">
                        <a:lnSpc>
                          <a:spcPct val="115000"/>
                        </a:lnSpc>
                        <a:spcAft>
                          <a:spcPts val="0"/>
                        </a:spcAft>
                      </a:pPr>
                      <a:r>
                        <a:rPr lang="ar-SA" sz="1200">
                          <a:effectLst/>
                        </a:rPr>
                        <a:t>جمع</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71518833</a:t>
                      </a:r>
                    </a:p>
                    <a:p>
                      <a:pPr algn="ctr">
                        <a:lnSpc>
                          <a:spcPct val="115000"/>
                        </a:lnSpc>
                        <a:spcAft>
                          <a:spcPts val="0"/>
                        </a:spcAft>
                      </a:pPr>
                      <a:r>
                        <a:rPr lang="fa-IR" sz="1200">
                          <a:effectLst/>
                        </a:rPr>
                        <a:t>برداشت و تخریب</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r>
              <a:tr h="298280">
                <a:tc>
                  <a:txBody>
                    <a:bodyPr/>
                    <a:lstStyle/>
                    <a:p>
                      <a:pPr>
                        <a:lnSpc>
                          <a:spcPct val="115000"/>
                        </a:lnSpc>
                        <a:spcAft>
                          <a:spcPts val="0"/>
                        </a:spcAft>
                      </a:pPr>
                      <a:r>
                        <a:rPr lang="en-US" sz="1200">
                          <a:effectLst/>
                        </a:rPr>
                        <a:t>GWP</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200">
                          <a:effectLst/>
                        </a:rPr>
                        <a:t>1</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1</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21</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310</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NA</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NA</a:t>
                      </a:r>
                      <a:endParaRPr lang="en-US" sz="1100">
                        <a:effectLst/>
                        <a:latin typeface="Calibri"/>
                        <a:ea typeface="Calibri"/>
                        <a:cs typeface="Arial"/>
                      </a:endParaRPr>
                    </a:p>
                  </a:txBody>
                  <a:tcPr marL="68580" marR="68580" marT="0" marB="0" anchor="ctr"/>
                </a:tc>
              </a:tr>
              <a:tr h="596560">
                <a:tc>
                  <a:txBody>
                    <a:bodyPr/>
                    <a:lstStyle/>
                    <a:p>
                      <a:pPr algn="r">
                        <a:lnSpc>
                          <a:spcPct val="115000"/>
                        </a:lnSpc>
                        <a:spcAft>
                          <a:spcPts val="0"/>
                        </a:spcAft>
                      </a:pPr>
                      <a:r>
                        <a:rPr lang="ar-SA" sz="1200">
                          <a:effectLst/>
                        </a:rPr>
                        <a:t>جمع خالص مجموع معادل انتشار دی اکسید کربن </a:t>
                      </a:r>
                      <a:endParaRPr lang="en-US" sz="1100">
                        <a:effectLst/>
                        <a:latin typeface="Calibri"/>
                        <a:ea typeface="Calibri"/>
                        <a:cs typeface="Arial"/>
                      </a:endParaRPr>
                    </a:p>
                  </a:txBody>
                  <a:tcPr marL="68580" marR="68580" marT="0" marB="0"/>
                </a:tc>
                <a:tc gridSpan="2">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hMerge="1">
                  <a:txBody>
                    <a:bodyPr/>
                    <a:lstStyle/>
                    <a:p>
                      <a:pPr rtl="1"/>
                      <a:endParaRPr lang="fa-IR"/>
                    </a:p>
                  </a:txBody>
                  <a:tcP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dirty="0">
                          <a:effectLst/>
                        </a:rPr>
                        <a:t> </a:t>
                      </a:r>
                      <a:endParaRPr lang="en-US" sz="1100" dirty="0">
                        <a:effectLst/>
                        <a:latin typeface="Calibri"/>
                        <a:ea typeface="Calibri"/>
                        <a:cs typeface="Arial"/>
                      </a:endParaRPr>
                    </a:p>
                  </a:txBody>
                  <a:tcPr marL="68580" marR="68580" marT="0" marB="0" anchor="ctr"/>
                </a:tc>
              </a:tr>
            </a:tbl>
          </a:graphicData>
        </a:graphic>
      </p:graphicFrame>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65276A1B-09BC-4458-82CD-2F3F7CD685B4}" type="slidenum">
              <a:rPr lang="en-US" altLang="fa-IR" smtClean="0"/>
              <a:pPr/>
              <a:t>12</a:t>
            </a:fld>
            <a:endParaRPr lang="en-US" altLang="fa-IR"/>
          </a:p>
        </p:txBody>
      </p:sp>
    </p:spTree>
    <p:extLst>
      <p:ext uri="{BB962C8B-B14F-4D97-AF65-F5344CB8AC3E}">
        <p14:creationId xmlns:p14="http://schemas.microsoft.com/office/powerpoint/2010/main" val="30488949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1600" dirty="0"/>
              <a:t>شاخص های کمی و کیفی تغییرات اقلیمی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90553417"/>
              </p:ext>
            </p:extLst>
          </p:nvPr>
        </p:nvGraphicFramePr>
        <p:xfrm>
          <a:off x="1143000" y="228600"/>
          <a:ext cx="1931786" cy="6992874"/>
        </p:xfrm>
        <a:graphic>
          <a:graphicData uri="http://schemas.openxmlformats.org/drawingml/2006/table">
            <a:tbl>
              <a:tblPr rtl="1" firstRow="1" firstCol="1" bandRow="1">
                <a:tableStyleId>{5C22544A-7EE6-4342-B048-85BDC9FD1C3A}</a:tableStyleId>
              </a:tblPr>
              <a:tblGrid>
                <a:gridCol w="335302"/>
                <a:gridCol w="335302"/>
                <a:gridCol w="128072"/>
                <a:gridCol w="134439"/>
                <a:gridCol w="134439"/>
                <a:gridCol w="432116"/>
                <a:gridCol w="432116"/>
              </a:tblGrid>
              <a:tr h="43935">
                <a:tc rowSpan="2">
                  <a:txBody>
                    <a:bodyPr/>
                    <a:lstStyle/>
                    <a:p>
                      <a:pPr algn="r" rtl="1">
                        <a:lnSpc>
                          <a:spcPct val="115000"/>
                        </a:lnSpc>
                        <a:spcAft>
                          <a:spcPts val="0"/>
                        </a:spcAft>
                      </a:pPr>
                      <a:r>
                        <a:rPr lang="fa-IR" sz="300">
                          <a:effectLst/>
                        </a:rPr>
                        <a:t>ردیف</a:t>
                      </a:r>
                      <a:endParaRPr lang="en-US" sz="300">
                        <a:effectLst/>
                        <a:latin typeface="Calibri"/>
                        <a:ea typeface="Calibri"/>
                        <a:cs typeface="Arial"/>
                      </a:endParaRPr>
                    </a:p>
                  </a:txBody>
                  <a:tcPr marL="15629" marR="15629" marT="0" marB="0"/>
                </a:tc>
                <a:tc rowSpan="2">
                  <a:txBody>
                    <a:bodyPr/>
                    <a:lstStyle/>
                    <a:p>
                      <a:pPr algn="r" rtl="1">
                        <a:lnSpc>
                          <a:spcPct val="115000"/>
                        </a:lnSpc>
                        <a:spcAft>
                          <a:spcPts val="0"/>
                        </a:spcAft>
                      </a:pPr>
                      <a:r>
                        <a:rPr lang="fa-IR" sz="300">
                          <a:effectLst/>
                        </a:rPr>
                        <a:t>شاخص قابل بررسی</a:t>
                      </a:r>
                      <a:endParaRPr lang="en-US" sz="300">
                        <a:effectLst/>
                        <a:latin typeface="Calibri"/>
                        <a:ea typeface="Calibri"/>
                        <a:cs typeface="Arial"/>
                      </a:endParaRPr>
                    </a:p>
                  </a:txBody>
                  <a:tcPr marL="15629" marR="15629" marT="0" marB="0"/>
                </a:tc>
                <a:tc gridSpan="2">
                  <a:txBody>
                    <a:bodyPr/>
                    <a:lstStyle/>
                    <a:p>
                      <a:pPr algn="ctr" rtl="1">
                        <a:lnSpc>
                          <a:spcPct val="115000"/>
                        </a:lnSpc>
                        <a:spcAft>
                          <a:spcPts val="0"/>
                        </a:spcAft>
                      </a:pPr>
                      <a:r>
                        <a:rPr lang="fa-IR" sz="300">
                          <a:effectLst/>
                        </a:rPr>
                        <a:t>شاخص کمی</a:t>
                      </a:r>
                      <a:endParaRPr lang="en-US" sz="300">
                        <a:effectLst/>
                        <a:latin typeface="Calibri"/>
                        <a:ea typeface="Calibri"/>
                        <a:cs typeface="Arial"/>
                      </a:endParaRPr>
                    </a:p>
                  </a:txBody>
                  <a:tcPr marL="15629" marR="15629" marT="0" marB="0"/>
                </a:tc>
                <a:tc hMerge="1">
                  <a:txBody>
                    <a:bodyPr/>
                    <a:lstStyle/>
                    <a:p>
                      <a:pPr rtl="1"/>
                      <a:endParaRPr lang="fa-IR"/>
                    </a:p>
                  </a:txBody>
                  <a:tcPr/>
                </a:tc>
                <a:tc gridSpan="2">
                  <a:txBody>
                    <a:bodyPr/>
                    <a:lstStyle/>
                    <a:p>
                      <a:pPr algn="ctr" rtl="1">
                        <a:lnSpc>
                          <a:spcPct val="115000"/>
                        </a:lnSpc>
                        <a:spcAft>
                          <a:spcPts val="0"/>
                        </a:spcAft>
                      </a:pPr>
                      <a:r>
                        <a:rPr lang="fa-IR" sz="300">
                          <a:effectLst/>
                        </a:rPr>
                        <a:t>شاخص کیفی</a:t>
                      </a:r>
                      <a:endParaRPr lang="en-US" sz="300">
                        <a:effectLst/>
                        <a:latin typeface="Calibri"/>
                        <a:ea typeface="Calibri"/>
                        <a:cs typeface="Arial"/>
                      </a:endParaRPr>
                    </a:p>
                  </a:txBody>
                  <a:tcPr marL="15629" marR="15629" marT="0" marB="0"/>
                </a:tc>
                <a:tc hMerge="1">
                  <a:txBody>
                    <a:bodyPr/>
                    <a:lstStyle/>
                    <a:p>
                      <a:pPr rtl="1"/>
                      <a:endParaRPr lang="fa-IR"/>
                    </a:p>
                  </a:txBody>
                  <a:tcPr/>
                </a:tc>
                <a:tc rowSpan="2">
                  <a:txBody>
                    <a:bodyPr/>
                    <a:lstStyle/>
                    <a:p>
                      <a:pPr algn="r" rtl="1">
                        <a:lnSpc>
                          <a:spcPct val="115000"/>
                        </a:lnSpc>
                        <a:spcAft>
                          <a:spcPts val="0"/>
                        </a:spcAft>
                      </a:pPr>
                      <a:r>
                        <a:rPr lang="fa-IR" sz="300">
                          <a:effectLst/>
                        </a:rPr>
                        <a:t>توضیحات</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vMerge="1">
                  <a:txBody>
                    <a:bodyPr/>
                    <a:lstStyle/>
                    <a:p>
                      <a:pPr rtl="1"/>
                      <a:endParaRPr lang="fa-IR"/>
                    </a:p>
                  </a:txBody>
                  <a:tcPr/>
                </a:tc>
                <a:tc>
                  <a:txBody>
                    <a:bodyPr/>
                    <a:lstStyle/>
                    <a:p>
                      <a:pPr algn="r" rtl="1">
                        <a:lnSpc>
                          <a:spcPct val="115000"/>
                        </a:lnSpc>
                        <a:spcAft>
                          <a:spcPts val="0"/>
                        </a:spcAft>
                      </a:pPr>
                      <a:r>
                        <a:rPr lang="fa-IR" sz="300">
                          <a:effectLst/>
                        </a:rPr>
                        <a:t>مقدار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واحد بررسی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میزان</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واحد ارزیابی</a:t>
                      </a:r>
                      <a:endParaRPr lang="en-US" sz="300">
                        <a:effectLst/>
                        <a:latin typeface="Calibri"/>
                        <a:ea typeface="Calibri"/>
                        <a:cs typeface="Arial"/>
                      </a:endParaRPr>
                    </a:p>
                  </a:txBody>
                  <a:tcPr marL="15629" marR="15629" marT="0" marB="0"/>
                </a:tc>
                <a:tc vMerge="1">
                  <a:txBody>
                    <a:bodyPr/>
                    <a:lstStyle/>
                    <a:p>
                      <a:pPr rtl="1"/>
                      <a:endParaRPr lang="fa-IR"/>
                    </a:p>
                  </a:txBody>
                  <a:tcPr/>
                </a:tc>
              </a:tr>
              <a:tr h="87870">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عمومی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همه بخش ها را در بر می گیرد.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منابع طبیعی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منابع طبیعی را بصورت محور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زراعت و باغبانی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زراعت و باغبانی را بصورت محور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شیلات</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فعالیت های شیلات و ابزیان را بصورت محور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امور دام</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فعایتهای دام و طیور را بصورت محور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اجتماعی اقتصادی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عمومی بوده و همه بخش ها را با محوریت اقتصادی و اجتماعی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سلامت</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عمومی بوده و همه بخش ها را با محوریت سلامت مورد توجه قرار می دهد.</a:t>
                      </a:r>
                      <a:endParaRPr lang="en-US" sz="300">
                        <a:effectLst/>
                        <a:latin typeface="Calibri"/>
                        <a:ea typeface="Calibri"/>
                        <a:cs typeface="Arial"/>
                      </a:endParaRPr>
                    </a:p>
                  </a:txBody>
                  <a:tcPr marL="15629" marR="15629" marT="0" marB="0"/>
                </a:tc>
              </a:tr>
              <a:tr h="175741">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کاهش انتشار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عمومی بوده و همه بخش ها را با نگاه تخصصی تغییر اقلیم در کاهش انتشار و نیز کاهش اثرات مورد توجه قرار می دهد.</a:t>
                      </a:r>
                      <a:endParaRPr lang="en-US" sz="300">
                        <a:effectLst/>
                        <a:latin typeface="Calibri"/>
                        <a:ea typeface="Calibri"/>
                        <a:cs typeface="Arial"/>
                      </a:endParaRPr>
                    </a:p>
                  </a:txBody>
                  <a:tcPr marL="15629" marR="15629" marT="0" marB="0"/>
                </a:tc>
              </a:tr>
              <a:tr h="175741">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سازگاری به تغییرات اقلیمی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عمومی بوده و همه بخش ها را با نگاه تخصصی تغییر اقلیم در برنامه های تطبیق و سازگاری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endParaRPr>
                    </a:p>
                    <a:p>
                      <a:pPr algn="r" rtl="1">
                        <a:lnSpc>
                          <a:spcPct val="115000"/>
                        </a:lnSpc>
                        <a:spcAft>
                          <a:spcPts val="0"/>
                        </a:spcAft>
                      </a:pPr>
                      <a:r>
                        <a:rPr lang="fa-IR" sz="300">
                          <a:effectLst/>
                        </a:rPr>
                        <a:t> </a:t>
                      </a:r>
                      <a:endParaRPr lang="en-US" sz="300">
                        <a:effectLst/>
                      </a:endParaRPr>
                    </a:p>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4">
                  <a:txBody>
                    <a:bodyPr/>
                    <a:lstStyle/>
                    <a:p>
                      <a:pPr marL="71755" marR="71755" algn="r" rtl="1">
                        <a:lnSpc>
                          <a:spcPct val="115000"/>
                        </a:lnSpc>
                        <a:spcAft>
                          <a:spcPts val="0"/>
                        </a:spcAft>
                      </a:pPr>
                      <a:r>
                        <a:rPr lang="fa-IR" sz="300">
                          <a:effectLst/>
                        </a:rPr>
                        <a:t>1- غلظت گازهای گلخانه ای</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دی اکسید کربن (</a:t>
                      </a:r>
                      <a:r>
                        <a:rPr lang="en-US" sz="300">
                          <a:effectLst/>
                        </a:rPr>
                        <a:t>CO</a:t>
                      </a:r>
                      <a:r>
                        <a:rPr lang="en-US" sz="300" baseline="-25000">
                          <a:effectLst/>
                        </a:rPr>
                        <a:t>2</a:t>
                      </a:r>
                      <a:r>
                        <a:rPr lang="fa-IR" sz="300">
                          <a:effectLst/>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rPr>
                        <a:t>ppm</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متان (</a:t>
                      </a:r>
                      <a:r>
                        <a:rPr lang="en-US" sz="300">
                          <a:effectLst/>
                        </a:rPr>
                        <a:t>CH</a:t>
                      </a:r>
                      <a:r>
                        <a:rPr lang="en-US" sz="300" baseline="-25000">
                          <a:effectLst/>
                        </a:rPr>
                        <a:t>4</a:t>
                      </a:r>
                      <a:r>
                        <a:rPr lang="fa-IR" sz="300">
                          <a:effectLst/>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rPr>
                        <a:t>ppm</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اکسید نیترو (</a:t>
                      </a:r>
                      <a:r>
                        <a:rPr lang="en-US" sz="300">
                          <a:effectLst/>
                        </a:rPr>
                        <a:t>N</a:t>
                      </a:r>
                      <a:r>
                        <a:rPr lang="en-US" sz="300" baseline="-25000">
                          <a:effectLst/>
                        </a:rPr>
                        <a:t>2</a:t>
                      </a:r>
                      <a:r>
                        <a:rPr lang="en-US" sz="300">
                          <a:effectLst/>
                        </a:rPr>
                        <a:t>O</a:t>
                      </a:r>
                      <a:r>
                        <a:rPr lang="fa-IR" sz="300">
                          <a:effectLst/>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rPr>
                        <a:t>ppm</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263611">
                <a:tc vMerge="1">
                  <a:txBody>
                    <a:bodyPr/>
                    <a:lstStyle/>
                    <a:p>
                      <a:pPr rtl="1"/>
                      <a:endParaRPr lang="fa-IR"/>
                    </a:p>
                  </a:txBody>
                  <a:tcPr/>
                </a:tc>
                <a:tc>
                  <a:txBody>
                    <a:bodyPr/>
                    <a:lstStyle/>
                    <a:p>
                      <a:pPr algn="r" rtl="1">
                        <a:lnSpc>
                          <a:spcPct val="115000"/>
                        </a:lnSpc>
                        <a:spcAft>
                          <a:spcPts val="0"/>
                        </a:spcAft>
                      </a:pPr>
                      <a:r>
                        <a:rPr lang="fa-IR" sz="300">
                          <a:effectLst/>
                        </a:rPr>
                        <a:t>(سایر گازها شامل: بخار آب (</a:t>
                      </a:r>
                      <a:r>
                        <a:rPr lang="en-US" sz="300">
                          <a:effectLst/>
                        </a:rPr>
                        <a:t>H</a:t>
                      </a:r>
                      <a:r>
                        <a:rPr lang="en-US" sz="300" baseline="-25000">
                          <a:effectLst/>
                        </a:rPr>
                        <a:t>2</a:t>
                      </a:r>
                      <a:r>
                        <a:rPr lang="en-US" sz="300">
                          <a:effectLst/>
                        </a:rPr>
                        <a:t>O</a:t>
                      </a:r>
                      <a:r>
                        <a:rPr lang="fa-IR" sz="300">
                          <a:effectLst/>
                        </a:rPr>
                        <a:t>)، ازن جو پائین (</a:t>
                      </a:r>
                      <a:r>
                        <a:rPr lang="en-US" sz="300">
                          <a:effectLst/>
                        </a:rPr>
                        <a:t>O</a:t>
                      </a:r>
                      <a:r>
                        <a:rPr lang="en-US" sz="300" baseline="-25000">
                          <a:effectLst/>
                        </a:rPr>
                        <a:t>3</a:t>
                      </a:r>
                      <a:r>
                        <a:rPr lang="fa-IR" sz="300">
                          <a:effectLst/>
                        </a:rPr>
                        <a:t>)، کلروفلوئورکربن ها (</a:t>
                      </a:r>
                      <a:r>
                        <a:rPr lang="en-US" sz="300">
                          <a:effectLst/>
                        </a:rPr>
                        <a:t>CFCs</a:t>
                      </a:r>
                      <a:r>
                        <a:rPr lang="fa-IR" sz="300">
                          <a:effectLst/>
                        </a:rPr>
                        <a:t>)،هیدروفلوئورکربن ها (</a:t>
                      </a:r>
                      <a:r>
                        <a:rPr lang="en-US" sz="300">
                          <a:effectLst/>
                        </a:rPr>
                        <a:t>HFCs</a:t>
                      </a:r>
                      <a:r>
                        <a:rPr lang="fa-IR" sz="300">
                          <a:effectLst/>
                        </a:rPr>
                        <a:t>)،پرفلوئورکربن ها (</a:t>
                      </a:r>
                      <a:r>
                        <a:rPr lang="en-US" sz="300">
                          <a:effectLst/>
                        </a:rPr>
                        <a:t>PFCs</a:t>
                      </a:r>
                      <a:r>
                        <a:rPr lang="fa-IR" sz="300">
                          <a:effectLst/>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rPr>
                        <a:t>ppm</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87870">
                <a:tc rowSpan="4">
                  <a:txBody>
                    <a:bodyPr/>
                    <a:lstStyle/>
                    <a:p>
                      <a:pPr marL="71755" marR="71755" algn="r" rtl="1">
                        <a:lnSpc>
                          <a:spcPct val="115000"/>
                        </a:lnSpc>
                        <a:spcAft>
                          <a:spcPts val="0"/>
                        </a:spcAft>
                      </a:pPr>
                      <a:r>
                        <a:rPr lang="fa-IR" sz="300">
                          <a:effectLst/>
                        </a:rPr>
                        <a:t>2- عوامل اقلیمی</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میزان دما </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درجه سانتیگراد</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افزایش و یا کاهش</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میزان بارش</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میلیمتر</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افزایش و یا کاهش</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میزان دما در دریاها</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rtl="0">
                        <a:lnSpc>
                          <a:spcPct val="115000"/>
                        </a:lnSpc>
                        <a:spcAft>
                          <a:spcPts val="0"/>
                        </a:spcAft>
                      </a:pPr>
                      <a:r>
                        <a:rPr lang="fa-IR" sz="300">
                          <a:effectLst/>
                        </a:rPr>
                        <a:t>درجه سانتیگراد</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افزایش و یا کاهش</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میزان دما در رودخانه ها</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rtl="0">
                        <a:lnSpc>
                          <a:spcPct val="115000"/>
                        </a:lnSpc>
                        <a:spcAft>
                          <a:spcPts val="0"/>
                        </a:spcAft>
                      </a:pPr>
                      <a:r>
                        <a:rPr lang="fa-IR" sz="300">
                          <a:effectLst/>
                        </a:rPr>
                        <a:t>درجه سانتیگراد</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dirty="0">
                          <a:effectLst/>
                        </a:rPr>
                        <a:t>افزایش و یا کاهش</a:t>
                      </a:r>
                      <a:endParaRPr lang="en-US" sz="300" dirty="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87870">
                <a:tc rowSpan="2">
                  <a:txBody>
                    <a:bodyPr/>
                    <a:lstStyle/>
                    <a:p>
                      <a:pPr marL="71755" marR="71755" algn="r" rtl="1">
                        <a:lnSpc>
                          <a:spcPct val="115000"/>
                        </a:lnSpc>
                        <a:spcAft>
                          <a:spcPts val="0"/>
                        </a:spcAft>
                      </a:pPr>
                      <a:r>
                        <a:rPr lang="fa-IR" sz="300">
                          <a:effectLst/>
                        </a:rPr>
                        <a:t>3- مصرف انرژی</a:t>
                      </a:r>
                      <a:endParaRPr lang="en-US" sz="300">
                        <a:effectLst/>
                      </a:endParaRPr>
                    </a:p>
                    <a:p>
                      <a:pPr marL="71755" marR="71755" algn="r" rtl="1">
                        <a:lnSpc>
                          <a:spcPct val="115000"/>
                        </a:lnSpc>
                        <a:spcAft>
                          <a:spcPts val="0"/>
                        </a:spcAft>
                      </a:pPr>
                      <a:r>
                        <a:rPr lang="fa-IR" sz="300">
                          <a:effectLst/>
                        </a:rPr>
                        <a:t>(بهره وری انرژی)</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مصرف انرژی در ماشین آلات (به عنوان سوخت)</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مصرف انرژی به عنوان تولید مواد غذائی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2">
                  <a:txBody>
                    <a:bodyPr/>
                    <a:lstStyle/>
                    <a:p>
                      <a:pPr algn="r" rtl="1">
                        <a:lnSpc>
                          <a:spcPct val="115000"/>
                        </a:lnSpc>
                        <a:spcAft>
                          <a:spcPts val="0"/>
                        </a:spcAft>
                      </a:pPr>
                      <a:r>
                        <a:rPr lang="fa-IR" sz="300">
                          <a:effectLst/>
                        </a:rPr>
                        <a:t>4- بهره وری عملکرد آب</a:t>
                      </a:r>
                      <a:endParaRPr lang="en-US" sz="300">
                        <a:effectLst/>
                      </a:endParaRPr>
                    </a:p>
                    <a:p>
                      <a:pPr algn="r" rtl="1">
                        <a:lnSpc>
                          <a:spcPct val="115000"/>
                        </a:lnSpc>
                        <a:spcAft>
                          <a:spcPts val="0"/>
                        </a:spcAft>
                      </a:pPr>
                      <a:r>
                        <a:rPr lang="fa-IR" sz="300">
                          <a:effectLst/>
                        </a:rPr>
                        <a:t>(گرم/لیتر)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روشهای مدیریت آبیاری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گونه های مورد استفاده</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87870">
                <a:tc rowSpan="2">
                  <a:txBody>
                    <a:bodyPr/>
                    <a:lstStyle/>
                    <a:p>
                      <a:pPr algn="r" rtl="1">
                        <a:lnSpc>
                          <a:spcPct val="115000"/>
                        </a:lnSpc>
                        <a:spcAft>
                          <a:spcPts val="0"/>
                        </a:spcAft>
                      </a:pPr>
                      <a:r>
                        <a:rPr lang="fa-IR" sz="300">
                          <a:effectLst/>
                        </a:rPr>
                        <a:t>5- میزان کربن خاک</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عرصه های طبیعی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عرصه های تحت مدیریت</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175741">
                <a:tc rowSpan="2">
                  <a:txBody>
                    <a:bodyPr/>
                    <a:lstStyle/>
                    <a:p>
                      <a:pPr marL="71755" marR="71755" algn="r" rtl="1">
                        <a:lnSpc>
                          <a:spcPct val="115000"/>
                        </a:lnSpc>
                        <a:spcAft>
                          <a:spcPts val="0"/>
                        </a:spcAft>
                      </a:pPr>
                      <a:r>
                        <a:rPr lang="fa-IR" sz="300">
                          <a:effectLst/>
                        </a:rPr>
                        <a:t>6- بهره وری تولید پروتئین</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بهره وری تولید گوشت</a:t>
                      </a:r>
                      <a:endParaRPr lang="en-US" sz="300">
                        <a:effectLst/>
                      </a:endParaRPr>
                    </a:p>
                    <a:p>
                      <a:pPr algn="r" rtl="1">
                        <a:lnSpc>
                          <a:spcPct val="115000"/>
                        </a:lnSpc>
                        <a:spcAft>
                          <a:spcPts val="0"/>
                        </a:spcAft>
                      </a:pPr>
                      <a:r>
                        <a:rPr lang="fa-IR" sz="300">
                          <a:effectLst/>
                        </a:rPr>
                        <a:t>(تولید گاز/تولید گوشت)</a:t>
                      </a:r>
                      <a:endParaRPr lang="en-US" sz="300">
                        <a:effectLst/>
                      </a:endParaRPr>
                    </a:p>
                    <a:p>
                      <a:pPr algn="r" rtl="1">
                        <a:lnSpc>
                          <a:spcPct val="115000"/>
                        </a:lnSpc>
                        <a:spcAft>
                          <a:spcPts val="0"/>
                        </a:spcAft>
                      </a:pPr>
                      <a:r>
                        <a:rPr lang="fa-IR" sz="300">
                          <a:effectLst/>
                        </a:rPr>
                        <a:t>(مصرف انرژی/تولید گوشت)</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 و 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175741">
                <a:tc vMerge="1">
                  <a:txBody>
                    <a:bodyPr/>
                    <a:lstStyle/>
                    <a:p>
                      <a:pPr rtl="1"/>
                      <a:endParaRPr lang="fa-IR"/>
                    </a:p>
                  </a:txBody>
                  <a:tcPr/>
                </a:tc>
                <a:tc>
                  <a:txBody>
                    <a:bodyPr/>
                    <a:lstStyle/>
                    <a:p>
                      <a:pPr algn="r" rtl="1">
                        <a:lnSpc>
                          <a:spcPct val="115000"/>
                        </a:lnSpc>
                        <a:spcAft>
                          <a:spcPts val="0"/>
                        </a:spcAft>
                      </a:pPr>
                      <a:r>
                        <a:rPr lang="fa-IR" sz="300">
                          <a:effectLst/>
                        </a:rPr>
                        <a:t>بهره وری تولید مواد غذائی</a:t>
                      </a:r>
                      <a:endParaRPr lang="en-US" sz="300">
                        <a:effectLst/>
                      </a:endParaRPr>
                    </a:p>
                    <a:p>
                      <a:pPr algn="r" rtl="1">
                        <a:lnSpc>
                          <a:spcPct val="115000"/>
                        </a:lnSpc>
                        <a:spcAft>
                          <a:spcPts val="0"/>
                        </a:spcAft>
                      </a:pPr>
                      <a:r>
                        <a:rPr lang="fa-IR" sz="300">
                          <a:effectLst/>
                        </a:rPr>
                        <a:t>(تولید گاز/تولید مواد خشک)</a:t>
                      </a:r>
                      <a:endParaRPr lang="en-US" sz="300">
                        <a:effectLst/>
                      </a:endParaRPr>
                    </a:p>
                    <a:p>
                      <a:pPr algn="r" rtl="1">
                        <a:lnSpc>
                          <a:spcPct val="115000"/>
                        </a:lnSpc>
                        <a:spcAft>
                          <a:spcPts val="0"/>
                        </a:spcAft>
                      </a:pPr>
                      <a:r>
                        <a:rPr lang="fa-IR" sz="300">
                          <a:effectLst/>
                        </a:rPr>
                        <a:t>(مصرف انرژی/تولید مواد خشک)</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 و 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131805">
                <a:tc rowSpan="4">
                  <a:txBody>
                    <a:bodyPr/>
                    <a:lstStyle/>
                    <a:p>
                      <a:pPr marL="71755" marR="71755" algn="r" rtl="1">
                        <a:lnSpc>
                          <a:spcPct val="115000"/>
                        </a:lnSpc>
                        <a:spcAft>
                          <a:spcPts val="0"/>
                        </a:spcAft>
                      </a:pPr>
                      <a:r>
                        <a:rPr lang="fa-IR" sz="300">
                          <a:effectLst/>
                        </a:rPr>
                        <a:t>7- میزان کربن و کنترل آن</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حفظ، ذخیره و ترسیب کربن بر اساس پوشش گیاهی (بیوماس) در واحد سطح</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 و 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عرصه های طبیعی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مدیریت در عرصه های طبیعی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تغییر کاربری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87870">
                <a:tc rowSpan="3">
                  <a:txBody>
                    <a:bodyPr/>
                    <a:lstStyle/>
                    <a:p>
                      <a:pPr algn="r" rtl="1">
                        <a:lnSpc>
                          <a:spcPct val="115000"/>
                        </a:lnSpc>
                        <a:spcAft>
                          <a:spcPts val="0"/>
                        </a:spcAft>
                      </a:pPr>
                      <a:r>
                        <a:rPr lang="fa-IR" sz="300">
                          <a:effectLst/>
                        </a:rPr>
                        <a:t>8- افزایش محلهای جذب انتشار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جنگلکاری و مدیریت</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 و 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جنگلکاری جدید</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مدیریت جنگلهای موجود</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2">
                  <a:txBody>
                    <a:bodyPr/>
                    <a:lstStyle/>
                    <a:p>
                      <a:pPr algn="r" rtl="1">
                        <a:lnSpc>
                          <a:spcPct val="115000"/>
                        </a:lnSpc>
                        <a:spcAft>
                          <a:spcPts val="0"/>
                        </a:spcAft>
                      </a:pPr>
                      <a:r>
                        <a:rPr lang="fa-IR" sz="300">
                          <a:effectLst/>
                        </a:rPr>
                        <a:t>9- امور دام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تخمیر امعائی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مدیریت کود های دامی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6">
                  <a:txBody>
                    <a:bodyPr/>
                    <a:lstStyle/>
                    <a:p>
                      <a:pPr marL="71755" marR="71755" algn="r" rtl="1">
                        <a:lnSpc>
                          <a:spcPct val="115000"/>
                        </a:lnSpc>
                        <a:spcAft>
                          <a:spcPts val="0"/>
                        </a:spcAft>
                      </a:pPr>
                      <a:r>
                        <a:rPr lang="fa-IR" sz="300">
                          <a:effectLst/>
                        </a:rPr>
                        <a:t>10- امور اراضی </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اراضی جنگلی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اراضی زراعی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اراضی مرتعی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تالاب ها</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اراضی مسکونی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سایر اراضی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4">
                  <a:txBody>
                    <a:bodyPr/>
                    <a:lstStyle/>
                    <a:p>
                      <a:pPr marL="71755" marR="71755" algn="r" rtl="1">
                        <a:lnSpc>
                          <a:spcPct val="115000"/>
                        </a:lnSpc>
                        <a:spcAft>
                          <a:spcPts val="0"/>
                        </a:spcAft>
                      </a:pPr>
                      <a:r>
                        <a:rPr lang="fa-IR" sz="300">
                          <a:effectLst/>
                        </a:rPr>
                        <a:t>11- سایر منابع انتشار</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سوزاندن اراضی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مدیریت مستقیم و غیر مستقیم خاک (</a:t>
                      </a:r>
                      <a:r>
                        <a:rPr lang="en-US" sz="300">
                          <a:effectLst/>
                        </a:rPr>
                        <a:t>N2O</a:t>
                      </a:r>
                      <a:r>
                        <a:rPr lang="fa-IR" sz="300">
                          <a:effectLst/>
                        </a:rPr>
                        <a:t>)</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کشت برنج</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بهره برداری چوب</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12-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2">
                  <a:txBody>
                    <a:bodyPr/>
                    <a:lstStyle/>
                    <a:p>
                      <a:pPr algn="r" rtl="1">
                        <a:lnSpc>
                          <a:spcPct val="115000"/>
                        </a:lnSpc>
                        <a:spcAft>
                          <a:spcPts val="0"/>
                        </a:spcAft>
                      </a:pPr>
                      <a:r>
                        <a:rPr lang="fa-IR" sz="300">
                          <a:effectLst/>
                        </a:rPr>
                        <a:t>ردیف</a:t>
                      </a:r>
                      <a:endParaRPr lang="en-US" sz="300">
                        <a:effectLst/>
                        <a:latin typeface="Calibri"/>
                        <a:ea typeface="Calibri"/>
                        <a:cs typeface="Arial"/>
                      </a:endParaRPr>
                    </a:p>
                  </a:txBody>
                  <a:tcPr marL="15629" marR="15629" marT="0" marB="0"/>
                </a:tc>
                <a:tc rowSpan="2">
                  <a:txBody>
                    <a:bodyPr/>
                    <a:lstStyle/>
                    <a:p>
                      <a:pPr algn="r" rtl="1">
                        <a:lnSpc>
                          <a:spcPct val="115000"/>
                        </a:lnSpc>
                        <a:spcAft>
                          <a:spcPts val="0"/>
                        </a:spcAft>
                      </a:pPr>
                      <a:r>
                        <a:rPr lang="fa-IR" sz="300">
                          <a:effectLst/>
                        </a:rPr>
                        <a:t>شاخص قابل بررسی</a:t>
                      </a:r>
                      <a:endParaRPr lang="en-US" sz="300">
                        <a:effectLst/>
                        <a:latin typeface="Calibri"/>
                        <a:ea typeface="Calibri"/>
                        <a:cs typeface="Arial"/>
                      </a:endParaRPr>
                    </a:p>
                  </a:txBody>
                  <a:tcPr marL="15629" marR="15629" marT="0" marB="0"/>
                </a:tc>
                <a:tc gridSpan="2">
                  <a:txBody>
                    <a:bodyPr/>
                    <a:lstStyle/>
                    <a:p>
                      <a:pPr algn="ctr" rtl="1">
                        <a:lnSpc>
                          <a:spcPct val="115000"/>
                        </a:lnSpc>
                        <a:spcAft>
                          <a:spcPts val="0"/>
                        </a:spcAft>
                      </a:pPr>
                      <a:r>
                        <a:rPr lang="fa-IR" sz="300">
                          <a:effectLst/>
                        </a:rPr>
                        <a:t>شاخص کمی</a:t>
                      </a:r>
                      <a:endParaRPr lang="en-US" sz="300">
                        <a:effectLst/>
                        <a:latin typeface="Calibri"/>
                        <a:ea typeface="Calibri"/>
                        <a:cs typeface="Arial"/>
                      </a:endParaRPr>
                    </a:p>
                  </a:txBody>
                  <a:tcPr marL="15629" marR="15629" marT="0" marB="0"/>
                </a:tc>
                <a:tc hMerge="1">
                  <a:txBody>
                    <a:bodyPr/>
                    <a:lstStyle/>
                    <a:p>
                      <a:pPr rtl="1"/>
                      <a:endParaRPr lang="fa-IR"/>
                    </a:p>
                  </a:txBody>
                  <a:tcPr/>
                </a:tc>
                <a:tc gridSpan="2">
                  <a:txBody>
                    <a:bodyPr/>
                    <a:lstStyle/>
                    <a:p>
                      <a:pPr algn="r" rtl="1">
                        <a:lnSpc>
                          <a:spcPct val="115000"/>
                        </a:lnSpc>
                        <a:spcAft>
                          <a:spcPts val="0"/>
                        </a:spcAft>
                      </a:pPr>
                      <a:r>
                        <a:rPr lang="fa-IR" sz="300">
                          <a:effectLst/>
                        </a:rPr>
                        <a:t>شاخص کیفی</a:t>
                      </a:r>
                      <a:endParaRPr lang="en-US" sz="300">
                        <a:effectLst/>
                        <a:latin typeface="Calibri"/>
                        <a:ea typeface="Calibri"/>
                        <a:cs typeface="Arial"/>
                      </a:endParaRPr>
                    </a:p>
                  </a:txBody>
                  <a:tcPr marL="15629" marR="15629" marT="0" marB="0"/>
                </a:tc>
                <a:tc hMerge="1">
                  <a:txBody>
                    <a:bodyPr/>
                    <a:lstStyle/>
                    <a:p>
                      <a:pPr rtl="1"/>
                      <a:endParaRPr lang="fa-IR"/>
                    </a:p>
                  </a:txBody>
                  <a:tcPr/>
                </a:tc>
                <a:tc rowSpan="2">
                  <a:txBody>
                    <a:bodyPr/>
                    <a:lstStyle/>
                    <a:p>
                      <a:pPr algn="r" rtl="1">
                        <a:lnSpc>
                          <a:spcPct val="115000"/>
                        </a:lnSpc>
                        <a:spcAft>
                          <a:spcPts val="0"/>
                        </a:spcAft>
                      </a:pPr>
                      <a:r>
                        <a:rPr lang="fa-IR" sz="300">
                          <a:effectLst/>
                        </a:rPr>
                        <a:t>توضیحات</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vMerge="1">
                  <a:txBody>
                    <a:bodyPr/>
                    <a:lstStyle/>
                    <a:p>
                      <a:pPr rtl="1"/>
                      <a:endParaRPr lang="fa-IR"/>
                    </a:p>
                  </a:txBody>
                  <a:tcPr/>
                </a:tc>
                <a:tc>
                  <a:txBody>
                    <a:bodyPr/>
                    <a:lstStyle/>
                    <a:p>
                      <a:pPr algn="r" rtl="1">
                        <a:lnSpc>
                          <a:spcPct val="115000"/>
                        </a:lnSpc>
                        <a:spcAft>
                          <a:spcPts val="0"/>
                        </a:spcAft>
                      </a:pPr>
                      <a:r>
                        <a:rPr lang="fa-IR" sz="300">
                          <a:effectLst/>
                        </a:rPr>
                        <a:t>مقدار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واحد بررسی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میزان</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واحد ارزیابی</a:t>
                      </a:r>
                      <a:endParaRPr lang="en-US" sz="300">
                        <a:effectLst/>
                        <a:latin typeface="Calibri"/>
                        <a:ea typeface="Calibri"/>
                        <a:cs typeface="Arial"/>
                      </a:endParaRPr>
                    </a:p>
                  </a:txBody>
                  <a:tcPr marL="15629" marR="15629" marT="0" marB="0"/>
                </a:tc>
                <a:tc vMerge="1">
                  <a:txBody>
                    <a:bodyPr/>
                    <a:lstStyle/>
                    <a:p>
                      <a:pPr rtl="1"/>
                      <a:endParaRPr lang="fa-IR"/>
                    </a:p>
                  </a:txBody>
                  <a:tcPr/>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dirty="0">
                          <a:effectLst/>
                        </a:rPr>
                        <a:t> </a:t>
                      </a:r>
                      <a:endParaRPr lang="en-US" sz="300" dirty="0">
                        <a:effectLst/>
                        <a:latin typeface="Calibri"/>
                        <a:ea typeface="Calibri"/>
                        <a:cs typeface="Arial"/>
                      </a:endParaRPr>
                    </a:p>
                  </a:txBody>
                  <a:tcPr marL="15629" marR="15629" marT="0" marB="0"/>
                </a:tc>
              </a:tr>
            </a:tbl>
          </a:graphicData>
        </a:graphic>
      </p:graphicFrame>
    </p:spTree>
    <p:extLst>
      <p:ext uri="{BB962C8B-B14F-4D97-AF65-F5344CB8AC3E}">
        <p14:creationId xmlns:p14="http://schemas.microsoft.com/office/powerpoint/2010/main" val="38340313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پیشنهادات</a:t>
            </a:r>
            <a:endParaRPr lang="fa-IR" dirty="0"/>
          </a:p>
        </p:txBody>
      </p:sp>
      <p:sp>
        <p:nvSpPr>
          <p:cNvPr id="3" name="Content Placeholder 2"/>
          <p:cNvSpPr>
            <a:spLocks noGrp="1"/>
          </p:cNvSpPr>
          <p:nvPr>
            <p:ph idx="1"/>
          </p:nvPr>
        </p:nvSpPr>
        <p:spPr/>
        <p:txBody>
          <a:bodyPr/>
          <a:lstStyle/>
          <a:p>
            <a:r>
              <a:rPr lang="fa-IR" dirty="0"/>
              <a:t>کاهش انتشار در حد اپتیمم بهره وری (شامل بخش انرژی مصرفی، نوع تولیدات دامی و کشاورزی و آبزی پروری، شیوه عملیات کاشت-داشت-برداشت، مدیریت آب و ...)</a:t>
            </a:r>
          </a:p>
          <a:p>
            <a:pPr algn="just"/>
            <a:r>
              <a:rPr lang="fa-IR" dirty="0"/>
              <a:t>تنظیم برنامه های سازگاری در بخش های مختلف شامل انتخاب گونه های مطلوب تر از نظر مصرف حد اقل منابع و ارائه تولید حد اکثر،</a:t>
            </a:r>
          </a:p>
          <a:p>
            <a:pPr algn="just"/>
            <a:r>
              <a:rPr lang="fa-IR" dirty="0"/>
              <a:t>بازنگری کلیه برنامه ها با نگاه تغییر اقلیم</a:t>
            </a:r>
          </a:p>
          <a:p>
            <a:pPr algn="just"/>
            <a:r>
              <a:rPr lang="fa-IR" dirty="0" smtClean="0"/>
              <a:t>ملزم نمودن موسسات و مراکز تحقیقاتی به تصویب برنامهی تحقیقاتی مرتبط با تغییرات اقلیمی در زیر بخش های تخصصی خود</a:t>
            </a:r>
            <a:endParaRPr lang="fa-IR" dirty="0"/>
          </a:p>
        </p:txBody>
      </p:sp>
    </p:spTree>
    <p:extLst>
      <p:ext uri="{BB962C8B-B14F-4D97-AF65-F5344CB8AC3E}">
        <p14:creationId xmlns:p14="http://schemas.microsoft.com/office/powerpoint/2010/main" val="4951120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درخواست</a:t>
            </a:r>
            <a:endParaRPr lang="fa-IR" dirty="0"/>
          </a:p>
        </p:txBody>
      </p:sp>
      <p:sp>
        <p:nvSpPr>
          <p:cNvPr id="3" name="Content Placeholder 2"/>
          <p:cNvSpPr>
            <a:spLocks noGrp="1"/>
          </p:cNvSpPr>
          <p:nvPr>
            <p:ph idx="1"/>
          </p:nvPr>
        </p:nvSpPr>
        <p:spPr/>
        <p:txBody>
          <a:bodyPr>
            <a:normAutofit lnSpcReduction="10000"/>
          </a:bodyPr>
          <a:lstStyle/>
          <a:p>
            <a:endParaRPr lang="fa-IR" dirty="0" smtClean="0"/>
          </a:p>
          <a:p>
            <a:pPr algn="just"/>
            <a:r>
              <a:rPr lang="fa-IR" dirty="0" smtClean="0"/>
              <a:t>تکمیل پرسشنامه در مورد برنامه کلان تغییر اقلیم با فرمت وورد (در دو ورژن قابل استفاده</a:t>
            </a:r>
            <a:r>
              <a:rPr lang="fa-IR" dirty="0" smtClean="0"/>
              <a:t>) – تکمیل نوشتاری </a:t>
            </a:r>
            <a:endParaRPr lang="fa-IR" dirty="0" smtClean="0"/>
          </a:p>
          <a:p>
            <a:pPr algn="just"/>
            <a:endParaRPr lang="fa-IR" dirty="0" smtClean="0"/>
          </a:p>
          <a:p>
            <a:pPr algn="just"/>
            <a:r>
              <a:rPr lang="fa-IR" dirty="0" smtClean="0"/>
              <a:t>تکمیل نظر خواهی در مورد ارتباط برنامه کلان تغییر اقلیم و زیر برنامه های آن با سایر برنامه های کلان و زیر برنامه های آنها با یکدیگر (در </a:t>
            </a:r>
            <a:r>
              <a:rPr lang="fa-IR" smtClean="0"/>
              <a:t>فرمت </a:t>
            </a:r>
            <a:r>
              <a:rPr lang="fa-IR" smtClean="0"/>
              <a:t>اکسل) – فقط صفحه اول، با انتخاب حروف انگلیسی که میزان اهمیت را ارزشگذاری میکند، تکمیل شود.</a:t>
            </a:r>
            <a:endParaRPr lang="fa-IR" dirty="0" smtClean="0"/>
          </a:p>
          <a:p>
            <a:pPr algn="just"/>
            <a:endParaRPr lang="fa-IR" dirty="0"/>
          </a:p>
          <a:p>
            <a:pPr algn="just"/>
            <a:endParaRPr lang="fa-IR" dirty="0" smtClean="0"/>
          </a:p>
          <a:p>
            <a:pPr algn="just"/>
            <a:r>
              <a:rPr lang="fa-IR" dirty="0" smtClean="0">
                <a:solidFill>
                  <a:schemeClr val="tx2"/>
                </a:solidFill>
              </a:rPr>
              <a:t>تذکر: تحویل فرم های تکمیل شده به آدرس ایمیلهای ارائه شده در زیر فرم پرسشنامه</a:t>
            </a:r>
            <a:endParaRPr lang="fa-IR" dirty="0">
              <a:solidFill>
                <a:schemeClr val="tx2"/>
              </a:solidFill>
            </a:endParaRPr>
          </a:p>
        </p:txBody>
      </p:sp>
    </p:spTree>
    <p:extLst>
      <p:ext uri="{BB962C8B-B14F-4D97-AF65-F5344CB8AC3E}">
        <p14:creationId xmlns:p14="http://schemas.microsoft.com/office/powerpoint/2010/main" val="17153486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با تشکر از توجه شما</a:t>
            </a:r>
            <a:endParaRPr lang="fa-IR" dirty="0"/>
          </a:p>
        </p:txBody>
      </p:sp>
      <p:sp>
        <p:nvSpPr>
          <p:cNvPr id="3" name="Content Placeholder 2"/>
          <p:cNvSpPr>
            <a:spLocks noGrp="1"/>
          </p:cNvSpPr>
          <p:nvPr>
            <p:ph idx="1"/>
          </p:nvPr>
        </p:nvSpPr>
        <p:spPr/>
        <p:txBody>
          <a:bodyPr/>
          <a:lstStyle/>
          <a:p>
            <a:pPr marL="0" indent="0" algn="ctr">
              <a:buNone/>
            </a:pPr>
            <a:endParaRPr lang="fa-IR" dirty="0" smtClean="0"/>
          </a:p>
          <a:p>
            <a:pPr marL="0" indent="0" algn="ctr">
              <a:buNone/>
            </a:pPr>
            <a:r>
              <a:rPr lang="fa-IR" sz="6000" dirty="0" smtClean="0">
                <a:solidFill>
                  <a:schemeClr val="tx2"/>
                </a:solidFill>
              </a:rPr>
              <a:t>موفق </a:t>
            </a:r>
            <a:r>
              <a:rPr lang="fa-IR" sz="6000" dirty="0">
                <a:solidFill>
                  <a:schemeClr val="tx2"/>
                </a:solidFill>
              </a:rPr>
              <a:t>با شید</a:t>
            </a:r>
          </a:p>
        </p:txBody>
      </p:sp>
    </p:spTree>
    <p:extLst>
      <p:ext uri="{BB962C8B-B14F-4D97-AF65-F5344CB8AC3E}">
        <p14:creationId xmlns:p14="http://schemas.microsoft.com/office/powerpoint/2010/main" val="4297662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مطالب با توضیحات بیشتر</a:t>
            </a:r>
            <a:endParaRPr lang="fa-IR" dirty="0"/>
          </a:p>
        </p:txBody>
      </p:sp>
      <p:sp>
        <p:nvSpPr>
          <p:cNvPr id="3" name="Content Placeholder 2"/>
          <p:cNvSpPr>
            <a:spLocks noGrp="1"/>
          </p:cNvSpPr>
          <p:nvPr>
            <p:ph idx="1"/>
          </p:nvPr>
        </p:nvSpPr>
        <p:spPr/>
        <p:txBody>
          <a:bodyPr>
            <a:noAutofit/>
          </a:bodyPr>
          <a:lstStyle/>
          <a:p>
            <a:pPr marL="0" indent="0" algn="ctr">
              <a:buNone/>
            </a:pPr>
            <a:r>
              <a:rPr lang="fa-IR" sz="34400" dirty="0" smtClean="0">
                <a:sym typeface="Wingdings"/>
              </a:rPr>
              <a:t></a:t>
            </a:r>
            <a:endParaRPr lang="fa-IR" sz="34400" dirty="0"/>
          </a:p>
        </p:txBody>
      </p:sp>
    </p:spTree>
    <p:extLst>
      <p:ext uri="{BB962C8B-B14F-4D97-AF65-F5344CB8AC3E}">
        <p14:creationId xmlns:p14="http://schemas.microsoft.com/office/powerpoint/2010/main" val="4519836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fa-IR" dirty="0" smtClean="0"/>
              <a:t>عناوین مورد بحث</a:t>
            </a:r>
            <a:endParaRPr lang="fa-IR" dirty="0"/>
          </a:p>
        </p:txBody>
      </p:sp>
      <p:sp>
        <p:nvSpPr>
          <p:cNvPr id="5" name="Content Placeholder 4"/>
          <p:cNvSpPr>
            <a:spLocks noGrp="1"/>
          </p:cNvSpPr>
          <p:nvPr>
            <p:ph idx="1"/>
          </p:nvPr>
        </p:nvSpPr>
        <p:spPr/>
        <p:txBody>
          <a:bodyPr>
            <a:normAutofit/>
          </a:bodyPr>
          <a:lstStyle/>
          <a:p>
            <a:r>
              <a:rPr lang="fa-IR" dirty="0" smtClean="0"/>
              <a:t>تعیین پنج محور برای برنامه کلان و صدور ابلاغ مسئولیت توسط معاون محترم وزیر و رئیس سازمان تات برای مجری برنامه ها بمنظور تدوین برنامه استراتژیک</a:t>
            </a:r>
          </a:p>
          <a:p>
            <a:r>
              <a:rPr lang="fa-IR" dirty="0" smtClean="0"/>
              <a:t>چند کلمه در مورد تغییرات اقلیمی</a:t>
            </a:r>
          </a:p>
          <a:p>
            <a:r>
              <a:rPr lang="fa-IR" dirty="0" smtClean="0"/>
              <a:t>تدوین پیش نویس اولیه</a:t>
            </a:r>
          </a:p>
          <a:p>
            <a:r>
              <a:rPr lang="fa-IR" dirty="0" smtClean="0"/>
              <a:t>شناسائی و تشکیل رئیس و اعضاء تیم چهار زیر برنامه</a:t>
            </a:r>
          </a:p>
          <a:p>
            <a:r>
              <a:rPr lang="fa-IR" dirty="0" smtClean="0"/>
              <a:t>هماهنگی و تشکیل جلسات فردی و گروهی با زیر برنامه ها</a:t>
            </a:r>
          </a:p>
          <a:p>
            <a:r>
              <a:rPr lang="fa-IR" dirty="0"/>
              <a:t>صدور ابلاغ </a:t>
            </a:r>
            <a:r>
              <a:rPr lang="fa-IR" dirty="0" smtClean="0"/>
              <a:t>های مسئولیت </a:t>
            </a:r>
            <a:r>
              <a:rPr lang="fa-IR" dirty="0"/>
              <a:t>توسط معاون محترم </a:t>
            </a:r>
            <a:r>
              <a:rPr lang="fa-IR" dirty="0" smtClean="0"/>
              <a:t>پژوهشی سازمان تات (برای مجریان زیر برنامه ها – پروژه ها)</a:t>
            </a:r>
            <a:endParaRPr lang="fa-IR" dirty="0"/>
          </a:p>
          <a:p>
            <a:endParaRPr lang="fa-IR" dirty="0" smtClean="0"/>
          </a:p>
          <a:p>
            <a:endParaRPr lang="fa-IR" dirty="0"/>
          </a:p>
        </p:txBody>
      </p:sp>
    </p:spTree>
    <p:extLst>
      <p:ext uri="{BB962C8B-B14F-4D97-AF65-F5344CB8AC3E}">
        <p14:creationId xmlns:p14="http://schemas.microsoft.com/office/powerpoint/2010/main" val="3633395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14400"/>
            <a:ext cx="8229600" cy="914400"/>
          </a:xfrm>
        </p:spPr>
        <p:txBody>
          <a:bodyPr>
            <a:normAutofit/>
          </a:bodyPr>
          <a:lstStyle/>
          <a:p>
            <a:pPr algn="ctr"/>
            <a:r>
              <a:rPr lang="fa-IR" sz="2000" dirty="0"/>
              <a:t>صدور ابلاغ مسئولیت توسط معاون محترم وزیر و رئیس سازمان تات (برای مجری برنامه)</a:t>
            </a:r>
          </a:p>
        </p:txBody>
      </p:sp>
      <p:sp>
        <p:nvSpPr>
          <p:cNvPr id="5" name="Content Placeholder 4"/>
          <p:cNvSpPr>
            <a:spLocks noGrp="1"/>
          </p:cNvSpPr>
          <p:nvPr>
            <p:ph idx="1"/>
          </p:nvPr>
        </p:nvSpPr>
        <p:spPr>
          <a:xfrm>
            <a:off x="457200" y="2362200"/>
            <a:ext cx="8229600" cy="4114800"/>
          </a:xfrm>
        </p:spPr>
        <p:txBody>
          <a:bodyPr>
            <a:normAutofit/>
          </a:bodyPr>
          <a:lstStyle/>
          <a:p>
            <a:r>
              <a:rPr lang="fa-IR" dirty="0" smtClean="0"/>
              <a:t>در مرداد ماه 1394 ابلاغ صادر گردید.</a:t>
            </a:r>
          </a:p>
          <a:p>
            <a:r>
              <a:rPr lang="fa-IR" dirty="0" smtClean="0"/>
              <a:t>جلسات متعددی با گروه راهبردی تشکیل شد.</a:t>
            </a:r>
          </a:p>
          <a:p>
            <a:r>
              <a:rPr lang="fa-IR" dirty="0" smtClean="0"/>
              <a:t>موضوعات مورد بحث مطرح و تبادل نظر گردید.</a:t>
            </a:r>
          </a:p>
          <a:p>
            <a:r>
              <a:rPr lang="fa-IR" dirty="0" smtClean="0"/>
              <a:t>سعی شد در مبانی تفاهم و توافق حاصل اید.</a:t>
            </a:r>
          </a:p>
          <a:p>
            <a:endParaRPr lang="fa-IR" dirty="0"/>
          </a:p>
        </p:txBody>
      </p:sp>
    </p:spTree>
    <p:extLst>
      <p:ext uri="{BB962C8B-B14F-4D97-AF65-F5344CB8AC3E}">
        <p14:creationId xmlns:p14="http://schemas.microsoft.com/office/powerpoint/2010/main" val="990312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خلاصه مطالب </a:t>
            </a:r>
            <a:endParaRPr lang="fa-IR" dirty="0"/>
          </a:p>
        </p:txBody>
      </p:sp>
      <p:sp>
        <p:nvSpPr>
          <p:cNvPr id="3" name="Content Placeholder 2"/>
          <p:cNvSpPr>
            <a:spLocks noGrp="1"/>
          </p:cNvSpPr>
          <p:nvPr>
            <p:ph idx="1"/>
          </p:nvPr>
        </p:nvSpPr>
        <p:spPr/>
        <p:txBody>
          <a:bodyPr>
            <a:noAutofit/>
          </a:bodyPr>
          <a:lstStyle/>
          <a:p>
            <a:pPr marL="0" indent="0" algn="ctr">
              <a:buNone/>
            </a:pPr>
            <a:r>
              <a:rPr lang="fa-IR" sz="34400" dirty="0" smtClean="0">
                <a:sym typeface="Wingdings"/>
              </a:rPr>
              <a:t></a:t>
            </a:r>
            <a:endParaRPr lang="fa-IR" sz="34400" dirty="0"/>
          </a:p>
        </p:txBody>
      </p:sp>
    </p:spTree>
    <p:extLst>
      <p:ext uri="{BB962C8B-B14F-4D97-AF65-F5344CB8AC3E}">
        <p14:creationId xmlns:p14="http://schemas.microsoft.com/office/powerpoint/2010/main" val="34844945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81000"/>
            <a:ext cx="4362450" cy="6205537"/>
          </a:xfrm>
          <a:prstGeom prst="rect">
            <a:avLst/>
          </a:prstGeom>
          <a:noFill/>
          <a:ln>
            <a:noFill/>
          </a:ln>
        </p:spPr>
      </p:pic>
    </p:spTree>
    <p:extLst>
      <p:ext uri="{BB962C8B-B14F-4D97-AF65-F5344CB8AC3E}">
        <p14:creationId xmlns:p14="http://schemas.microsoft.com/office/powerpoint/2010/main" val="24246562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990600"/>
          </a:xfrm>
        </p:spPr>
        <p:txBody>
          <a:bodyPr>
            <a:normAutofit/>
          </a:bodyPr>
          <a:lstStyle/>
          <a:p>
            <a:pPr algn="ctr"/>
            <a:r>
              <a:rPr lang="fa-IR" dirty="0"/>
              <a:t>چند کلمه در مورد تغییرات </a:t>
            </a:r>
            <a:r>
              <a:rPr lang="fa-IR" dirty="0" smtClean="0"/>
              <a:t>اقلیمی</a:t>
            </a:r>
            <a:endParaRPr lang="fa-IR" dirty="0"/>
          </a:p>
        </p:txBody>
      </p:sp>
      <p:sp>
        <p:nvSpPr>
          <p:cNvPr id="3" name="Content Placeholder 2"/>
          <p:cNvSpPr>
            <a:spLocks noGrp="1"/>
          </p:cNvSpPr>
          <p:nvPr>
            <p:ph idx="1"/>
          </p:nvPr>
        </p:nvSpPr>
        <p:spPr>
          <a:xfrm>
            <a:off x="457200" y="2362200"/>
            <a:ext cx="8229600" cy="4114800"/>
          </a:xfrm>
        </p:spPr>
        <p:txBody>
          <a:bodyPr>
            <a:normAutofit/>
          </a:bodyPr>
          <a:lstStyle/>
          <a:p>
            <a:r>
              <a:rPr lang="fa-IR" dirty="0" smtClean="0"/>
              <a:t>در اینجا نگاهی کلان به موضوع تغییر اقلیم شده است:</a:t>
            </a:r>
          </a:p>
          <a:p>
            <a:r>
              <a:rPr lang="fa-IR" dirty="0" smtClean="0"/>
              <a:t>میزان آسیب پذیری کشور ها نسبت به تغییرات اقلیمی </a:t>
            </a:r>
          </a:p>
          <a:p>
            <a:r>
              <a:rPr lang="fa-IR" dirty="0" smtClean="0"/>
              <a:t>چگونگی آمادگی کشورها برای مواجه شدن با تغییرات اقلیمی</a:t>
            </a:r>
          </a:p>
          <a:p>
            <a:r>
              <a:rPr lang="fa-IR" dirty="0" smtClean="0"/>
              <a:t>گسترگی اثرات تغییرات اقلیمی، مثلا در زمینه مسائل اجتماعی و مهاجرت</a:t>
            </a:r>
          </a:p>
          <a:p>
            <a:r>
              <a:rPr lang="fa-IR" dirty="0" smtClean="0"/>
              <a:t>تفکیک عواقب مدیریت های غلط از اثرات تغییرات اقلیمی وسهم دهی به آنها</a:t>
            </a:r>
            <a:endParaRPr lang="fa-IR" dirty="0"/>
          </a:p>
        </p:txBody>
      </p:sp>
    </p:spTree>
    <p:extLst>
      <p:ext uri="{BB962C8B-B14F-4D97-AF65-F5344CB8AC3E}">
        <p14:creationId xmlns:p14="http://schemas.microsoft.com/office/powerpoint/2010/main" val="27327760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سابقه</a:t>
            </a:r>
            <a:endParaRPr lang="fa-IR" dirty="0"/>
          </a:p>
        </p:txBody>
      </p:sp>
      <p:sp>
        <p:nvSpPr>
          <p:cNvPr id="3" name="Content Placeholder 2"/>
          <p:cNvSpPr>
            <a:spLocks noGrp="1"/>
          </p:cNvSpPr>
          <p:nvPr>
            <p:ph idx="1"/>
          </p:nvPr>
        </p:nvSpPr>
        <p:spPr/>
        <p:txBody>
          <a:bodyPr>
            <a:normAutofit lnSpcReduction="10000"/>
          </a:bodyPr>
          <a:lstStyle/>
          <a:p>
            <a:pPr algn="just"/>
            <a:r>
              <a:rPr lang="ar-SA" dirty="0"/>
              <a:t>به خاطر عدم وجود اطلاعات دقیق از مقادیر گازهای گلخانه ای در کشور و در برخی موارد عدم قطعیت داده ها مجبوریم که علاوه بر شناسایی منابع عمده و انتخاب روشهای کاهش انتشار گازهای گلخانه ای، بر روی چگونگی جمع آوری اطلاعات و همچنین شیوه های اندازه گیری انتشار منابع نیز دغدغه داشته باشیم تا برنامه ریزی صحیحی ارائه گردد. </a:t>
            </a:r>
            <a:r>
              <a:rPr lang="ar-SA" dirty="0" smtClean="0"/>
              <a:t>موسسات </a:t>
            </a:r>
            <a:r>
              <a:rPr lang="ar-SA" dirty="0"/>
              <a:t>و مراکز پژوهشی مرتبط با سازمان تحقیقات، آموزش و ترویج کشاورزی نیز با توجه به نوع ماموریت ذاتی خود در امور تحقیقاتی </a:t>
            </a:r>
            <a:r>
              <a:rPr lang="fa-IR" dirty="0" smtClean="0"/>
              <a:t>ضروری است </a:t>
            </a:r>
            <a:r>
              <a:rPr lang="ar-SA" dirty="0" smtClean="0"/>
              <a:t>که </a:t>
            </a:r>
            <a:r>
              <a:rPr lang="ar-SA" dirty="0"/>
              <a:t>برنامه مدونی را بر اساس سیاست کاهش گازهای گلخانه ای در کلیه فعالیتهای پژوهشی طراحی نمایند و با تدوین برنامه جامع تحقيقات بر مبناي راهبردهاي محوري، نقشه راه و در راستاي رفع نياز کشور، نقش فاخری ایفاء نمایند. با به ثمر نشستن این نوع تحقیقات دانش محور، بخش هاي اجرائي نیز خواهند توانست متناسب با نتايج بدست آمده، برنامه عمل خود را تنظيم نمايند و پی آیند آن ضمن تعدیل یا تخفیف معضلات </a:t>
            </a:r>
            <a:r>
              <a:rPr lang="ar-SA" dirty="0" smtClean="0"/>
              <a:t>محیطی </a:t>
            </a:r>
            <a:r>
              <a:rPr lang="fa-IR" dirty="0" smtClean="0"/>
              <a:t>زیستی </a:t>
            </a:r>
            <a:r>
              <a:rPr lang="ar-SA" dirty="0" smtClean="0"/>
              <a:t>کشور </a:t>
            </a:r>
            <a:r>
              <a:rPr lang="ar-SA" dirty="0"/>
              <a:t>که نمی توان ارزش ریالی برایش محاسبه نمود، اراده کشور در برنامه جهانی مبارزه با تغییر اقلیم نیز </a:t>
            </a:r>
            <a:r>
              <a:rPr lang="ar-SA" dirty="0" smtClean="0"/>
              <a:t>میسر </a:t>
            </a:r>
            <a:r>
              <a:rPr lang="fa-IR" dirty="0" smtClean="0"/>
              <a:t>شود</a:t>
            </a:r>
            <a:r>
              <a:rPr lang="ar-SA" dirty="0" smtClean="0"/>
              <a:t>. </a:t>
            </a:r>
            <a:endParaRPr lang="fa-IR" dirty="0"/>
          </a:p>
        </p:txBody>
      </p:sp>
    </p:spTree>
    <p:extLst>
      <p:ext uri="{BB962C8B-B14F-4D97-AF65-F5344CB8AC3E}">
        <p14:creationId xmlns:p14="http://schemas.microsoft.com/office/powerpoint/2010/main" val="20798773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fa-IR" dirty="0"/>
          </a:p>
        </p:txBody>
      </p:sp>
      <p:sp>
        <p:nvSpPr>
          <p:cNvPr id="3" name="Content Placeholder 2"/>
          <p:cNvSpPr>
            <a:spLocks noGrp="1"/>
          </p:cNvSpPr>
          <p:nvPr>
            <p:ph idx="1"/>
          </p:nvPr>
        </p:nvSpPr>
        <p:spPr/>
        <p:txBody>
          <a:bodyPr>
            <a:normAutofit fontScale="92500"/>
          </a:bodyPr>
          <a:lstStyle/>
          <a:p>
            <a:pPr algn="just"/>
            <a:r>
              <a:rPr lang="fa-IR" dirty="0"/>
              <a:t>طبق </a:t>
            </a:r>
            <a:r>
              <a:rPr lang="fa-IR" dirty="0" smtClean="0"/>
              <a:t>گزارش های </a:t>
            </a:r>
            <a:r>
              <a:rPr lang="fa-IR" dirty="0"/>
              <a:t>جامعی که توسط </a:t>
            </a:r>
            <a:r>
              <a:rPr lang="en-US" dirty="0"/>
              <a:t>IPCC </a:t>
            </a:r>
            <a:r>
              <a:rPr lang="fa-IR" dirty="0" smtClean="0"/>
              <a:t> در </a:t>
            </a:r>
            <a:r>
              <a:rPr lang="fa-IR" dirty="0"/>
              <a:t>مقیاس </a:t>
            </a:r>
            <a:r>
              <a:rPr lang="fa-IR" dirty="0" smtClean="0"/>
              <a:t>قاره ای </a:t>
            </a:r>
            <a:r>
              <a:rPr lang="fa-IR" dirty="0"/>
              <a:t>انجام یافته، پدیده تغییر اقلیم نه تنها بر دمای کره زمین تاثیر گذار بوده، بلکه تغییراتی را نیز در خصوصیات </a:t>
            </a:r>
            <a:r>
              <a:rPr lang="fa-IR" dirty="0" smtClean="0"/>
              <a:t>سیستم هایی </a:t>
            </a:r>
            <a:r>
              <a:rPr lang="fa-IR" dirty="0"/>
              <a:t>که با اتمسفر زمین در تعامل </a:t>
            </a:r>
            <a:r>
              <a:rPr lang="fa-IR" dirty="0" smtClean="0"/>
              <a:t>می باشند</a:t>
            </a:r>
            <a:r>
              <a:rPr lang="fa-IR" dirty="0"/>
              <a:t>، بوجود آورده است. </a:t>
            </a:r>
            <a:r>
              <a:rPr lang="fa-IR" dirty="0" smtClean="0"/>
              <a:t>پدیده </a:t>
            </a:r>
            <a:r>
              <a:rPr lang="fa-IR" dirty="0"/>
              <a:t>تغییر اقلیم در </a:t>
            </a:r>
            <a:r>
              <a:rPr lang="fa-IR" dirty="0" smtClean="0"/>
              <a:t>دوره های </a:t>
            </a:r>
            <a:r>
              <a:rPr lang="fa-IR" dirty="0"/>
              <a:t>گذشته تاثیرات </a:t>
            </a:r>
            <a:r>
              <a:rPr lang="fa-IR" dirty="0" smtClean="0"/>
              <a:t>گسترده ای </a:t>
            </a:r>
            <a:r>
              <a:rPr lang="fa-IR" dirty="0"/>
              <a:t>را بر </a:t>
            </a:r>
            <a:r>
              <a:rPr lang="fa-IR" dirty="0" smtClean="0"/>
              <a:t>سیستم های </a:t>
            </a:r>
            <a:r>
              <a:rPr lang="fa-IR" dirty="0"/>
              <a:t>اقلیم کره زمین داشته است. این تاثیرات عبارتند از: تاثیر بر جو (شامل؛ تغییر در نوع، میزان و زمان بارش، تغییر در سرعت باد، تغییر در میزان بخار آب موجود در جو و ابرها، تغییر در </a:t>
            </a:r>
            <a:r>
              <a:rPr lang="fa-IR" dirty="0" smtClean="0"/>
              <a:t>پدیده های </a:t>
            </a:r>
            <a:r>
              <a:rPr lang="fa-IR" dirty="0"/>
              <a:t>ال نینو، مانسون، تغییر در وقایع حدی مانند سیلاب و خشکسالی و ...)،  تاثیر بر هیدروسفر (شامل؛  تغییر در کمیت و کیفیت </a:t>
            </a:r>
            <a:r>
              <a:rPr lang="fa-IR" dirty="0" smtClean="0"/>
              <a:t>آب های </a:t>
            </a:r>
            <a:r>
              <a:rPr lang="fa-IR" dirty="0"/>
              <a:t>سطحی، تغییر در کمیت و کیفیت </a:t>
            </a:r>
            <a:r>
              <a:rPr lang="fa-IR" dirty="0" smtClean="0"/>
              <a:t>آب های </a:t>
            </a:r>
            <a:r>
              <a:rPr lang="fa-IR" dirty="0"/>
              <a:t>زیرزمینی، افزایش سطح آب دریاها، نفوذ </a:t>
            </a:r>
            <a:r>
              <a:rPr lang="fa-IR" dirty="0" smtClean="0"/>
              <a:t>آب های </a:t>
            </a:r>
            <a:r>
              <a:rPr lang="fa-IR" dirty="0"/>
              <a:t>شور به </a:t>
            </a:r>
            <a:r>
              <a:rPr lang="fa-IR" dirty="0" smtClean="0"/>
              <a:t>سفره های </a:t>
            </a:r>
            <a:r>
              <a:rPr lang="fa-IR" dirty="0"/>
              <a:t>آب زیرزمینی در مناطق ساحلی و...)، تاثیر بر یخ کره  (شامل؛ تغییرات در میزان یخ موجود در کره زمین، تغییر در میزان </a:t>
            </a:r>
            <a:r>
              <a:rPr lang="fa-IR" dirty="0" smtClean="0"/>
              <a:t>یخچال های </a:t>
            </a:r>
            <a:r>
              <a:rPr lang="fa-IR" dirty="0"/>
              <a:t>موجود، تغییر در میزان پوشش برف کره زمین و ...  ) و تاثیر بر بیوسفر (شامل؛ تغییر در نوع پوشش گیاهی، تغییر در نیاز آبی و عملکرد گیاهان زراعی، تغییر در حیات وحش کره زمین، تغییر در میزان فرسایش و ....).</a:t>
            </a:r>
          </a:p>
        </p:txBody>
      </p:sp>
    </p:spTree>
    <p:extLst>
      <p:ext uri="{BB962C8B-B14F-4D97-AF65-F5344CB8AC3E}">
        <p14:creationId xmlns:p14="http://schemas.microsoft.com/office/powerpoint/2010/main" val="26748195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2050" name="Picture 2" descr="E:\1 New Advisor files 94\برنامه استراتژيک سازمان تحقيقات\تغيير اقليم\ليست پيشنهادي زير گروه ها تغيير اقليم\آشکار سازی گودرزی\منابع اشکار سازی و تغییر اقلیم 30 خرداد 95\map risk cc countries- surviv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49515"/>
            <a:ext cx="5486400" cy="6683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4852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3074" name="Picture 2" descr="E:\1 New Advisor files 94\برنامه استراتژيک سازمان تحقيقات\تغيير اقليم\ليست پيشنهادي زير گروه ها تغيير اقليم\آشکار سازی گودرزی\منابع اشکار سازی و تغییر اقلیم 30 خرداد 95\which countries is the most prepared for C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261" y="124903"/>
            <a:ext cx="7892139" cy="6580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2935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098" name="Picture 2" descr="C:\Users\mjafari\Desktop\گزارس برنامه تغییر اقلیم 9-2-96\Ref for CC index - 2017\CCPI - table.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6941" y="533401"/>
            <a:ext cx="8848515" cy="6250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6537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122" name="Picture 2" descr="C:\Users\mjafari\Desktop\گزارس برنامه تغییر اقلیم 9-2-96\Ref for CC index - 2017\CCPI - climate change performance index - 2016.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533400"/>
            <a:ext cx="8688938" cy="618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12592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146" name="Picture 2" descr="C:\Users\mjafari\Desktop\Global Climate Ris Index 2017.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0" y="375265"/>
            <a:ext cx="4572000" cy="6464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0734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7170" name="Picture 2" descr="C:\Users\mjafari\Desktop\گزارس برنامه تغییر اقلیم 9-2-96\Ref for CC index - 2017\CRI - 2017- table.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47800" y="463062"/>
            <a:ext cx="6248400" cy="6373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9249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مقدمه (برنامه کلان تغییر اقلیم)</a:t>
            </a:r>
            <a:endParaRPr lang="fa-IR" dirty="0"/>
          </a:p>
        </p:txBody>
      </p:sp>
      <p:sp>
        <p:nvSpPr>
          <p:cNvPr id="3" name="Content Placeholder 2"/>
          <p:cNvSpPr>
            <a:spLocks noGrp="1"/>
          </p:cNvSpPr>
          <p:nvPr>
            <p:ph idx="1"/>
          </p:nvPr>
        </p:nvSpPr>
        <p:spPr/>
        <p:txBody>
          <a:bodyPr/>
          <a:lstStyle/>
          <a:p>
            <a:r>
              <a:rPr lang="fa-IR" dirty="0" smtClean="0"/>
              <a:t>طرح موضوع: تغییرات اقلیمی و محیطی با جدیت واقع شده وبخش های متعددی منجمله بخش کشاورزی را تحت تاثیر قرار داده است.</a:t>
            </a:r>
          </a:p>
          <a:p>
            <a:pPr algn="just"/>
            <a:r>
              <a:rPr lang="fa-IR" dirty="0" smtClean="0"/>
              <a:t>کلیات: تغییر اقلیم ابعاد مختلفی دارد که می بایست بصورت جامع به آن پرداخته شود.</a:t>
            </a:r>
          </a:p>
          <a:p>
            <a:pPr algn="just"/>
            <a:r>
              <a:rPr lang="fa-IR" dirty="0" smtClean="0"/>
              <a:t>مبانی: مبانی شامل 1- ابعاد علمی وقوع تغییرات و ضرورت آشکار سازی تغییرات، 2- اثر گذاری و آسیب پذیری 3- سازگاری به تغییرات، و 4- کاهش انتشار</a:t>
            </a:r>
          </a:p>
          <a:p>
            <a:pPr algn="just"/>
            <a:r>
              <a:rPr lang="fa-IR" dirty="0" smtClean="0"/>
              <a:t>ضرورت استراتژی: در اسناد بالادستی و برنامه های موجود جای پای منطقی و دقیقی از تغییرات اقلیم مشاهده نمی شود. با توجه به اهمیت و گسترگی تغییرات اقلیمی، بدون نگاه جامع و تدوین برنامه کلان استراتژیک امکان موفقیت بسیار ضیف است.</a:t>
            </a:r>
            <a:endParaRPr lang="fa-IR" dirty="0"/>
          </a:p>
        </p:txBody>
      </p:sp>
    </p:spTree>
    <p:extLst>
      <p:ext uri="{BB962C8B-B14F-4D97-AF65-F5344CB8AC3E}">
        <p14:creationId xmlns:p14="http://schemas.microsoft.com/office/powerpoint/2010/main" val="25356568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0"/>
            <a:ext cx="8229600" cy="1066800"/>
          </a:xfrm>
        </p:spPr>
        <p:txBody>
          <a:bodyPr/>
          <a:lstStyle/>
          <a:p>
            <a:pPr algn="ctr"/>
            <a:r>
              <a:rPr lang="fa-IR" dirty="0"/>
              <a:t>تدوین پیش نویس اولیه</a:t>
            </a:r>
          </a:p>
        </p:txBody>
      </p:sp>
      <p:sp>
        <p:nvSpPr>
          <p:cNvPr id="5" name="Content Placeholder 4"/>
          <p:cNvSpPr>
            <a:spLocks noGrp="1"/>
          </p:cNvSpPr>
          <p:nvPr>
            <p:ph idx="1"/>
          </p:nvPr>
        </p:nvSpPr>
        <p:spPr>
          <a:xfrm>
            <a:off x="457200" y="1981200"/>
            <a:ext cx="8229600" cy="4495800"/>
          </a:xfrm>
        </p:spPr>
        <p:txBody>
          <a:bodyPr>
            <a:normAutofit/>
          </a:bodyPr>
          <a:lstStyle/>
          <a:p>
            <a:pPr>
              <a:lnSpc>
                <a:spcPct val="115000"/>
              </a:lnSpc>
              <a:spcAft>
                <a:spcPts val="1000"/>
              </a:spcAft>
            </a:pPr>
            <a:r>
              <a:rPr lang="fa-IR" b="1" u="sng" dirty="0">
                <a:latin typeface="Calibri"/>
                <a:ea typeface="Calibri"/>
                <a:cs typeface="Arial"/>
              </a:rPr>
              <a:t>رئوس استراتژی های تدوین و پیشنهاد شده:</a:t>
            </a:r>
            <a:endParaRPr lang="en-US" sz="1400" dirty="0">
              <a:latin typeface="Calibri"/>
              <a:ea typeface="Calibri"/>
              <a:cs typeface="Arial"/>
            </a:endParaRPr>
          </a:p>
          <a:p>
            <a:r>
              <a:rPr lang="fa-IR" sz="1400" dirty="0">
                <a:latin typeface="Calibri"/>
                <a:ea typeface="Calibri"/>
                <a:cs typeface="Arial"/>
              </a:rPr>
              <a:t>رئوس راهبردهای تدوین و پیشنهاد شده در قالب چهار عنوان تعریف شده است</a:t>
            </a:r>
            <a:r>
              <a:rPr lang="fa-IR" sz="1400" dirty="0" smtClean="0">
                <a:latin typeface="Calibri"/>
                <a:ea typeface="Calibri"/>
                <a:cs typeface="Arial"/>
              </a:rPr>
              <a:t>:</a:t>
            </a:r>
          </a:p>
          <a:p>
            <a:r>
              <a:rPr lang="fa-IR" sz="1400" dirty="0" smtClean="0">
                <a:latin typeface="Calibri"/>
                <a:ea typeface="Calibri"/>
                <a:cs typeface="Arial"/>
              </a:rPr>
              <a:t> </a:t>
            </a:r>
            <a:r>
              <a:rPr lang="fa-IR" b="1" u="sng" dirty="0" smtClean="0">
                <a:latin typeface="Calibri"/>
                <a:ea typeface="Calibri"/>
                <a:cs typeface="Arial"/>
              </a:rPr>
              <a:t>1- </a:t>
            </a:r>
            <a:r>
              <a:rPr lang="fa-IR" b="1" u="sng" dirty="0">
                <a:latin typeface="Calibri"/>
                <a:ea typeface="Calibri"/>
                <a:cs typeface="Arial"/>
              </a:rPr>
              <a:t>استراتژی های موضوعی</a:t>
            </a:r>
            <a:r>
              <a:rPr lang="fa-IR" b="1" u="sng" dirty="0" smtClean="0">
                <a:latin typeface="Calibri"/>
                <a:ea typeface="Calibri"/>
                <a:cs typeface="Arial"/>
              </a:rPr>
              <a:t>،</a:t>
            </a:r>
          </a:p>
          <a:p>
            <a:r>
              <a:rPr lang="fa-IR" b="1" u="sng" dirty="0" smtClean="0">
                <a:latin typeface="Calibri"/>
                <a:ea typeface="Calibri"/>
                <a:cs typeface="Arial"/>
              </a:rPr>
              <a:t> </a:t>
            </a:r>
            <a:r>
              <a:rPr lang="fa-IR" b="1" u="sng" dirty="0">
                <a:latin typeface="Calibri"/>
                <a:ea typeface="Calibri"/>
                <a:cs typeface="Arial"/>
              </a:rPr>
              <a:t>2- استراتژی های مقیاسی </a:t>
            </a:r>
            <a:r>
              <a:rPr lang="fa-IR" b="1" u="sng" dirty="0" smtClean="0">
                <a:latin typeface="Calibri"/>
                <a:ea typeface="Calibri"/>
                <a:cs typeface="Arial"/>
              </a:rPr>
              <a:t>،</a:t>
            </a:r>
          </a:p>
          <a:p>
            <a:r>
              <a:rPr lang="fa-IR" b="1" u="sng" dirty="0" smtClean="0">
                <a:latin typeface="Calibri"/>
                <a:ea typeface="Calibri"/>
                <a:cs typeface="Arial"/>
              </a:rPr>
              <a:t> </a:t>
            </a:r>
            <a:r>
              <a:rPr lang="fa-IR" b="1" u="sng" dirty="0">
                <a:latin typeface="Calibri"/>
                <a:ea typeface="Calibri"/>
                <a:cs typeface="Arial"/>
              </a:rPr>
              <a:t>3- استراتژی های بخشی ، </a:t>
            </a:r>
            <a:r>
              <a:rPr lang="fa-IR" b="1" u="sng" dirty="0" smtClean="0">
                <a:latin typeface="Calibri"/>
                <a:ea typeface="Calibri"/>
                <a:cs typeface="Arial"/>
              </a:rPr>
              <a:t>و</a:t>
            </a:r>
          </a:p>
          <a:p>
            <a:r>
              <a:rPr lang="fa-IR" b="1" u="sng" dirty="0" smtClean="0">
                <a:latin typeface="Calibri"/>
                <a:ea typeface="Calibri"/>
                <a:cs typeface="Arial"/>
              </a:rPr>
              <a:t> </a:t>
            </a:r>
            <a:r>
              <a:rPr lang="fa-IR" b="1" u="sng" dirty="0">
                <a:latin typeface="Calibri"/>
                <a:ea typeface="Calibri"/>
                <a:cs typeface="Arial"/>
              </a:rPr>
              <a:t>4- استراتژی های زیر بخشی </a:t>
            </a:r>
            <a:r>
              <a:rPr lang="fa-IR" sz="1400" dirty="0">
                <a:latin typeface="Calibri"/>
                <a:ea typeface="Calibri"/>
                <a:cs typeface="Arial"/>
              </a:rPr>
              <a:t>که هرکدام بصورت مجزا توضیح داده </a:t>
            </a:r>
            <a:r>
              <a:rPr lang="fa-IR" sz="1400" dirty="0" smtClean="0">
                <a:latin typeface="Calibri"/>
                <a:ea typeface="Calibri"/>
                <a:cs typeface="Arial"/>
              </a:rPr>
              <a:t>شده اند.</a:t>
            </a:r>
            <a:endParaRPr lang="fa-IR" dirty="0" smtClean="0"/>
          </a:p>
          <a:p>
            <a:endParaRPr lang="fa-IR" dirty="0"/>
          </a:p>
        </p:txBody>
      </p:sp>
    </p:spTree>
    <p:extLst>
      <p:ext uri="{BB962C8B-B14F-4D97-AF65-F5344CB8AC3E}">
        <p14:creationId xmlns:p14="http://schemas.microsoft.com/office/powerpoint/2010/main" val="39184025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تدوین پیش نویس </a:t>
            </a:r>
            <a:r>
              <a:rPr lang="fa-IR" dirty="0" smtClean="0"/>
              <a:t>اولیه (ادامه)</a:t>
            </a:r>
            <a:endParaRPr lang="fa-IR" dirty="0"/>
          </a:p>
        </p:txBody>
      </p:sp>
      <p:sp>
        <p:nvSpPr>
          <p:cNvPr id="3" name="Content Placeholder 2"/>
          <p:cNvSpPr>
            <a:spLocks noGrp="1"/>
          </p:cNvSpPr>
          <p:nvPr>
            <p:ph idx="1"/>
          </p:nvPr>
        </p:nvSpPr>
        <p:spPr/>
        <p:txBody>
          <a:bodyPr>
            <a:normAutofit fontScale="85000" lnSpcReduction="10000"/>
          </a:bodyPr>
          <a:lstStyle/>
          <a:p>
            <a:r>
              <a:rPr lang="fa-IR" b="1" u="sng" dirty="0"/>
              <a:t>1- استراتژی های موضوعی</a:t>
            </a:r>
            <a:endParaRPr lang="en-US" dirty="0"/>
          </a:p>
          <a:p>
            <a:r>
              <a:rPr lang="fa-IR" dirty="0"/>
              <a:t>این استراتژی ها شامل: </a:t>
            </a:r>
            <a:endParaRPr lang="en-US" dirty="0"/>
          </a:p>
          <a:p>
            <a:r>
              <a:rPr lang="fa-IR" b="1" u="sng" dirty="0"/>
              <a:t>زير برنامه 1- آشکار سازی تغییرات واقع شده</a:t>
            </a:r>
            <a:endParaRPr lang="en-US" dirty="0"/>
          </a:p>
          <a:p>
            <a:r>
              <a:rPr lang="fa-IR" dirty="0"/>
              <a:t>بمنظور ايجاد آگاهي به ميزان گستردگي تغييرات اقليمي واقع شده در مناطق مختلف کشور</a:t>
            </a:r>
            <a:endParaRPr lang="en-US" dirty="0"/>
          </a:p>
          <a:p>
            <a:r>
              <a:rPr lang="fa-IR" b="1" u="sng" dirty="0"/>
              <a:t>زير برنامه 2- اثرگذاری و آسیب پذیری </a:t>
            </a:r>
            <a:endParaRPr lang="en-US" dirty="0"/>
          </a:p>
          <a:p>
            <a:r>
              <a:rPr lang="fa-IR" dirty="0"/>
              <a:t>بمنظور برآورد نسبي چگونگي اثرات و آسيب پذيري از نظر کمي و کيفي در بخش ها و زير بخش هاي مختلف </a:t>
            </a:r>
            <a:endParaRPr lang="en-US" dirty="0"/>
          </a:p>
          <a:p>
            <a:r>
              <a:rPr lang="fa-IR" b="1" u="sng" dirty="0"/>
              <a:t>زير برنامه 3- تطبیق و سازگاری با تغییرات واقع شده و محتمل به وقوع در آینده</a:t>
            </a:r>
            <a:endParaRPr lang="en-US" dirty="0"/>
          </a:p>
          <a:p>
            <a:r>
              <a:rPr lang="fa-IR" dirty="0"/>
              <a:t>بمنظور تدوين برنامه هاي کلي ملي، بخش و زير بخشي در راستاي سازگاري نسبت به تغييرات واقع شده و يا محتمل به وقوع در آينده</a:t>
            </a:r>
            <a:endParaRPr lang="en-US" dirty="0"/>
          </a:p>
          <a:p>
            <a:r>
              <a:rPr lang="fa-IR" b="1" u="sng" dirty="0"/>
              <a:t>زير برنامه 4- کاهش انتشار گازهای گلخانه ای </a:t>
            </a:r>
            <a:endParaRPr lang="en-US" dirty="0"/>
          </a:p>
          <a:p>
            <a:r>
              <a:rPr lang="fa-IR" dirty="0"/>
              <a:t>بمنظور تدوين برنامه هاي کاهش گازهاي گلخانه اي و شناسائي ظرفيت هاي کاهش گازها چه از نظر 1) عدم توليد و چه از نظر 2) بالا بردن بهره وري در کاهش توليد و </a:t>
            </a:r>
            <a:endParaRPr lang="en-US" dirty="0"/>
          </a:p>
          <a:p>
            <a:r>
              <a:rPr lang="fa-IR" dirty="0"/>
              <a:t>همچنين تدوين برنامه هاي کاهش اثرات آسيب رسان و مضر تغييرات اقليمي که منفک از قسمت اول نيست.</a:t>
            </a:r>
            <a:endParaRPr lang="en-US" dirty="0"/>
          </a:p>
          <a:p>
            <a:endParaRPr lang="fa-IR" dirty="0"/>
          </a:p>
        </p:txBody>
      </p:sp>
    </p:spTree>
    <p:extLst>
      <p:ext uri="{BB962C8B-B14F-4D97-AF65-F5344CB8AC3E}">
        <p14:creationId xmlns:p14="http://schemas.microsoft.com/office/powerpoint/2010/main" val="7398476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066800"/>
          </a:xfrm>
        </p:spPr>
        <p:txBody>
          <a:bodyPr>
            <a:normAutofit/>
          </a:bodyPr>
          <a:lstStyle/>
          <a:p>
            <a:pPr algn="ctr"/>
            <a:r>
              <a:rPr lang="fa-IR" dirty="0"/>
              <a:t>تدوین پیش نویس اولیه (ادامه)</a:t>
            </a:r>
          </a:p>
        </p:txBody>
      </p:sp>
      <p:sp>
        <p:nvSpPr>
          <p:cNvPr id="3" name="Content Placeholder 2"/>
          <p:cNvSpPr>
            <a:spLocks noGrp="1"/>
          </p:cNvSpPr>
          <p:nvPr>
            <p:ph idx="1"/>
          </p:nvPr>
        </p:nvSpPr>
        <p:spPr>
          <a:xfrm>
            <a:off x="457200" y="2438400"/>
            <a:ext cx="8229600" cy="4038600"/>
          </a:xfrm>
        </p:spPr>
        <p:txBody>
          <a:bodyPr/>
          <a:lstStyle/>
          <a:p>
            <a:r>
              <a:rPr lang="fa-IR" b="1" u="sng" dirty="0"/>
              <a:t>2- استراتژی های مقیاسی </a:t>
            </a:r>
            <a:endParaRPr lang="en-US" dirty="0"/>
          </a:p>
          <a:p>
            <a:r>
              <a:rPr lang="fa-IR" dirty="0"/>
              <a:t>این استراتژی ها در سطوح مختلف شامل: </a:t>
            </a:r>
            <a:endParaRPr lang="en-US" dirty="0"/>
          </a:p>
          <a:p>
            <a:r>
              <a:rPr lang="fa-IR" dirty="0"/>
              <a:t>- در مقیاس جهانی و بین المللی </a:t>
            </a:r>
            <a:endParaRPr lang="en-US" dirty="0"/>
          </a:p>
          <a:p>
            <a:r>
              <a:rPr lang="fa-IR" dirty="0"/>
              <a:t>- در در مقیاس منطقه ای </a:t>
            </a:r>
            <a:endParaRPr lang="en-US" dirty="0"/>
          </a:p>
          <a:p>
            <a:r>
              <a:rPr lang="fa-IR" dirty="0"/>
              <a:t>- در مقیاس ملی </a:t>
            </a:r>
            <a:endParaRPr lang="en-US" dirty="0"/>
          </a:p>
          <a:p>
            <a:r>
              <a:rPr lang="fa-IR" dirty="0"/>
              <a:t>- در مقیاس محلی </a:t>
            </a:r>
            <a:endParaRPr lang="en-US" dirty="0"/>
          </a:p>
          <a:p>
            <a:endParaRPr lang="fa-IR" dirty="0"/>
          </a:p>
        </p:txBody>
      </p:sp>
    </p:spTree>
    <p:extLst>
      <p:ext uri="{BB962C8B-B14F-4D97-AF65-F5344CB8AC3E}">
        <p14:creationId xmlns:p14="http://schemas.microsoft.com/office/powerpoint/2010/main" val="26158436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تدوین پیش نویس اولیه (ادامه)</a:t>
            </a:r>
          </a:p>
        </p:txBody>
      </p:sp>
      <p:sp>
        <p:nvSpPr>
          <p:cNvPr id="3" name="Content Placeholder 2"/>
          <p:cNvSpPr>
            <a:spLocks noGrp="1"/>
          </p:cNvSpPr>
          <p:nvPr>
            <p:ph idx="1"/>
          </p:nvPr>
        </p:nvSpPr>
        <p:spPr/>
        <p:txBody>
          <a:bodyPr>
            <a:normAutofit fontScale="85000" lnSpcReduction="20000"/>
          </a:bodyPr>
          <a:lstStyle/>
          <a:p>
            <a:r>
              <a:rPr lang="fa-IR" b="1" u="sng" dirty="0"/>
              <a:t>3- استراتژی های بخشی </a:t>
            </a:r>
            <a:endParaRPr lang="en-US" dirty="0"/>
          </a:p>
          <a:p>
            <a:r>
              <a:rPr lang="fa-IR" dirty="0"/>
              <a:t>این استراتژی ها در سطح ملی شامل بخشهایی است که از نگاه تغییر اقلیم بر روی کشاورزی و منابع طبیعی اثر متقابل دارند: </a:t>
            </a:r>
            <a:endParaRPr lang="en-US" dirty="0"/>
          </a:p>
          <a:p>
            <a:r>
              <a:rPr lang="fa-IR" dirty="0"/>
              <a:t>- انرژی </a:t>
            </a:r>
            <a:endParaRPr lang="en-US" dirty="0"/>
          </a:p>
          <a:p>
            <a:r>
              <a:rPr lang="fa-IR" dirty="0"/>
              <a:t>- آب </a:t>
            </a:r>
            <a:endParaRPr lang="en-US" dirty="0"/>
          </a:p>
          <a:p>
            <a:r>
              <a:rPr lang="fa-IR" dirty="0"/>
              <a:t>- منابع طبيعي و خاک </a:t>
            </a:r>
            <a:endParaRPr lang="en-US" dirty="0"/>
          </a:p>
          <a:p>
            <a:r>
              <a:rPr lang="fa-IR" dirty="0"/>
              <a:t>- شيلات و آبزيان </a:t>
            </a:r>
            <a:endParaRPr lang="en-US" dirty="0"/>
          </a:p>
          <a:p>
            <a:r>
              <a:rPr lang="fa-IR" dirty="0"/>
              <a:t>- صنعت و معدن </a:t>
            </a:r>
            <a:endParaRPr lang="en-US" dirty="0"/>
          </a:p>
          <a:p>
            <a:r>
              <a:rPr lang="fa-IR" dirty="0"/>
              <a:t>- ترانسپورت، راه و ترابری </a:t>
            </a:r>
            <a:endParaRPr lang="en-US" dirty="0"/>
          </a:p>
          <a:p>
            <a:r>
              <a:rPr lang="fa-IR" dirty="0"/>
              <a:t>- بهداشت </a:t>
            </a:r>
            <a:endParaRPr lang="en-US" dirty="0"/>
          </a:p>
          <a:p>
            <a:r>
              <a:rPr lang="fa-IR" dirty="0"/>
              <a:t>- محیط زیست </a:t>
            </a:r>
            <a:endParaRPr lang="en-US" dirty="0"/>
          </a:p>
          <a:p>
            <a:r>
              <a:rPr lang="fa-IR" dirty="0"/>
              <a:t>- تنوع زيستي </a:t>
            </a:r>
            <a:endParaRPr lang="en-US" dirty="0"/>
          </a:p>
          <a:p>
            <a:r>
              <a:rPr lang="fa-IR" dirty="0"/>
              <a:t>- اجتماعي و اقتصادي (مثلا" عشاير)</a:t>
            </a:r>
            <a:endParaRPr lang="en-US" dirty="0"/>
          </a:p>
          <a:p>
            <a:r>
              <a:rPr lang="fa-IR" dirty="0"/>
              <a:t>- مديريت </a:t>
            </a:r>
            <a:endParaRPr lang="en-US" dirty="0"/>
          </a:p>
          <a:p>
            <a:r>
              <a:rPr lang="fa-IR" dirty="0"/>
              <a:t>- آموزش و تحقيق </a:t>
            </a:r>
            <a:endParaRPr lang="en-US" dirty="0"/>
          </a:p>
          <a:p>
            <a:r>
              <a:rPr lang="fa-IR" dirty="0"/>
              <a:t>- امنيت غذايي </a:t>
            </a:r>
            <a:endParaRPr lang="en-US" dirty="0"/>
          </a:p>
          <a:p>
            <a:endParaRPr lang="fa-IR" dirty="0"/>
          </a:p>
        </p:txBody>
      </p:sp>
    </p:spTree>
    <p:extLst>
      <p:ext uri="{BB962C8B-B14F-4D97-AF65-F5344CB8AC3E}">
        <p14:creationId xmlns:p14="http://schemas.microsoft.com/office/powerpoint/2010/main" val="9151236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تدوین پیش نویس اولیه (ادامه)</a:t>
            </a:r>
          </a:p>
        </p:txBody>
      </p:sp>
      <p:sp>
        <p:nvSpPr>
          <p:cNvPr id="3" name="Content Placeholder 2"/>
          <p:cNvSpPr>
            <a:spLocks noGrp="1"/>
          </p:cNvSpPr>
          <p:nvPr>
            <p:ph idx="1"/>
          </p:nvPr>
        </p:nvSpPr>
        <p:spPr/>
        <p:txBody>
          <a:bodyPr>
            <a:normAutofit fontScale="85000" lnSpcReduction="20000"/>
          </a:bodyPr>
          <a:lstStyle/>
          <a:p>
            <a:r>
              <a:rPr lang="fa-IR" b="1" u="sng" dirty="0"/>
              <a:t>4- استراتژی های زیر بخشی </a:t>
            </a:r>
            <a:endParaRPr lang="en-US" dirty="0"/>
          </a:p>
          <a:p>
            <a:r>
              <a:rPr lang="fa-IR" dirty="0"/>
              <a:t>این استراتژی ها در سطح ملی شامل زیر بخشهایی است که در وزارت متبوع در افزایش دما و اثر گذاری بر تغییرات اقلیمی و محیطی در حوزه های کشاورزی و منابع طبیعی نقش اثر گذار دارند:</a:t>
            </a:r>
            <a:endParaRPr lang="en-US" dirty="0"/>
          </a:p>
          <a:p>
            <a:r>
              <a:rPr lang="fa-IR" dirty="0"/>
              <a:t>- جنگل و مرتع و منابع طبیعی </a:t>
            </a:r>
            <a:endParaRPr lang="en-US" dirty="0"/>
          </a:p>
          <a:p>
            <a:r>
              <a:rPr lang="fa-IR" dirty="0"/>
              <a:t>- امور دام </a:t>
            </a:r>
            <a:endParaRPr lang="en-US" dirty="0"/>
          </a:p>
          <a:p>
            <a:r>
              <a:rPr lang="fa-IR" dirty="0"/>
              <a:t>- شيلات و آبزيان </a:t>
            </a:r>
            <a:endParaRPr lang="en-US" dirty="0"/>
          </a:p>
          <a:p>
            <a:r>
              <a:rPr lang="fa-IR" dirty="0"/>
              <a:t>- آبخيزداري</a:t>
            </a:r>
            <a:endParaRPr lang="en-US" dirty="0"/>
          </a:p>
          <a:p>
            <a:r>
              <a:rPr lang="fa-IR" dirty="0"/>
              <a:t>- زراعت </a:t>
            </a:r>
            <a:endParaRPr lang="en-US" dirty="0"/>
          </a:p>
          <a:p>
            <a:r>
              <a:rPr lang="fa-IR" dirty="0"/>
              <a:t>- باغبانی </a:t>
            </a:r>
            <a:endParaRPr lang="en-US" dirty="0"/>
          </a:p>
          <a:p>
            <a:r>
              <a:rPr lang="fa-IR" dirty="0"/>
              <a:t>- تحقیقات، آموزش و ترویج</a:t>
            </a:r>
            <a:endParaRPr lang="en-US" dirty="0"/>
          </a:p>
          <a:p>
            <a:r>
              <a:rPr lang="fa-IR" dirty="0"/>
              <a:t>- تنوع زيستي </a:t>
            </a:r>
            <a:endParaRPr lang="en-US" dirty="0"/>
          </a:p>
          <a:p>
            <a:r>
              <a:rPr lang="fa-IR" dirty="0"/>
              <a:t>- امنيت غذائي </a:t>
            </a:r>
            <a:endParaRPr lang="en-US" dirty="0"/>
          </a:p>
          <a:p>
            <a:r>
              <a:rPr lang="fa-IR" dirty="0"/>
              <a:t>- آب </a:t>
            </a:r>
            <a:endParaRPr lang="en-US" dirty="0"/>
          </a:p>
          <a:p>
            <a:r>
              <a:rPr lang="fa-IR" dirty="0"/>
              <a:t>- خاک </a:t>
            </a:r>
            <a:endParaRPr lang="en-US" dirty="0"/>
          </a:p>
          <a:p>
            <a:endParaRPr lang="fa-IR" dirty="0"/>
          </a:p>
        </p:txBody>
      </p:sp>
    </p:spTree>
    <p:extLst>
      <p:ext uri="{BB962C8B-B14F-4D97-AF65-F5344CB8AC3E}">
        <p14:creationId xmlns:p14="http://schemas.microsoft.com/office/powerpoint/2010/main" val="724122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6400800" cy="914400"/>
          </a:xfrm>
        </p:spPr>
        <p:txBody>
          <a:bodyPr>
            <a:noAutofit/>
          </a:bodyPr>
          <a:lstStyle/>
          <a:p>
            <a:pPr algn="ctr"/>
            <a:r>
              <a:rPr lang="fa-IR" sz="1400" dirty="0"/>
              <a:t>مشترکات و همپوشانی های مورد انتظار از پنج برنامه کلان </a:t>
            </a:r>
            <a:r>
              <a:rPr lang="fa-IR" sz="1400" dirty="0" smtClean="0"/>
              <a:t>تحقیقات</a:t>
            </a:r>
            <a:endParaRPr lang="fa-IR" sz="1400" dirty="0"/>
          </a:p>
        </p:txBody>
      </p:sp>
      <p:sp>
        <p:nvSpPr>
          <p:cNvPr id="3" name="Content Placeholder 2"/>
          <p:cNvSpPr>
            <a:spLocks noGrp="1"/>
          </p:cNvSpPr>
          <p:nvPr>
            <p:ph idx="1"/>
          </p:nvPr>
        </p:nvSpPr>
        <p:spPr>
          <a:xfrm>
            <a:off x="1371600" y="2133600"/>
            <a:ext cx="6400800" cy="4114800"/>
          </a:xfrm>
        </p:spPr>
        <p:txBody>
          <a:bodyPr>
            <a:normAutofit/>
          </a:bodyPr>
          <a:lstStyle/>
          <a:p>
            <a:endParaRPr lang="fa-IR" dirty="0" smtClean="0"/>
          </a:p>
          <a:p>
            <a:endParaRPr lang="fa-IR" dirty="0"/>
          </a:p>
          <a:p>
            <a:endParaRPr lang="fa-IR" dirty="0" smtClean="0"/>
          </a:p>
          <a:p>
            <a:endParaRPr lang="fa-IR" dirty="0"/>
          </a:p>
          <a:p>
            <a:pPr lvl="0" indent="0" algn="ctr">
              <a:buNone/>
            </a:pPr>
            <a:endParaRPr lang="fa-IR" altLang="fa-IR" dirty="0"/>
          </a:p>
          <a:p>
            <a:pPr lvl="0" indent="0" algn="ctr">
              <a:buNone/>
            </a:pPr>
            <a:endParaRPr lang="fa-IR" altLang="fa-IR" dirty="0" smtClean="0">
              <a:latin typeface="Calibri" pitchFamily="34" charset="0"/>
              <a:ea typeface="Calibri" pitchFamily="34" charset="0"/>
              <a:cs typeface="Arial" pitchFamily="34" charset="0"/>
            </a:endParaRPr>
          </a:p>
          <a:p>
            <a:pPr lvl="0" indent="0">
              <a:buNone/>
            </a:pPr>
            <a:endParaRPr lang="fa-IR" altLang="fa-IR" dirty="0">
              <a:latin typeface="Calibri" pitchFamily="34" charset="0"/>
              <a:ea typeface="Calibri" pitchFamily="34" charset="0"/>
              <a:cs typeface="Arial" pitchFamily="34" charset="0"/>
            </a:endParaRPr>
          </a:p>
          <a:p>
            <a:pPr lvl="0" indent="0" algn="ctr">
              <a:buNone/>
            </a:pPr>
            <a:endParaRPr lang="fa-IR" altLang="fa-IR" dirty="0" smtClean="0">
              <a:latin typeface="Calibri" pitchFamily="34" charset="0"/>
              <a:ea typeface="Calibri" pitchFamily="34" charset="0"/>
              <a:cs typeface="Arial" pitchFamily="34" charset="0"/>
            </a:endParaRPr>
          </a:p>
          <a:p>
            <a:pPr lvl="0" indent="0" algn="ctr">
              <a:buNone/>
            </a:pPr>
            <a:r>
              <a:rPr lang="fa-IR" altLang="fa-IR" smtClean="0">
                <a:latin typeface="Calibri" pitchFamily="34" charset="0"/>
                <a:ea typeface="Calibri" pitchFamily="34" charset="0"/>
                <a:cs typeface="Arial" pitchFamily="34" charset="0"/>
              </a:rPr>
              <a:t>همپوشاني </a:t>
            </a:r>
            <a:r>
              <a:rPr lang="fa-IR" altLang="fa-IR" dirty="0">
                <a:latin typeface="Calibri" pitchFamily="34" charset="0"/>
                <a:ea typeface="Calibri" pitchFamily="34" charset="0"/>
                <a:cs typeface="Arial" pitchFamily="34" charset="0"/>
              </a:rPr>
              <a:t>برنامه هاي کلان تحقيقات</a:t>
            </a:r>
            <a:endParaRPr lang="fa-IR" altLang="fa-IR" sz="3200" dirty="0">
              <a:latin typeface="Arial" pitchFamily="34" charset="0"/>
              <a:cs typeface="Arial" pitchFamily="34" charset="0"/>
            </a:endParaRPr>
          </a:p>
          <a:p>
            <a:endParaRPr lang="fa-IR"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a-IR"/>
          </a:p>
        </p:txBody>
      </p:sp>
      <p:graphicFrame>
        <p:nvGraphicFramePr>
          <p:cNvPr id="5" name="Diagram 4"/>
          <p:cNvGraphicFramePr/>
          <p:nvPr>
            <p:extLst>
              <p:ext uri="{D42A27DB-BD31-4B8C-83A1-F6EECF244321}">
                <p14:modId xmlns:p14="http://schemas.microsoft.com/office/powerpoint/2010/main" val="1544224213"/>
              </p:ext>
            </p:extLst>
          </p:nvPr>
        </p:nvGraphicFramePr>
        <p:xfrm>
          <a:off x="1828800" y="2209800"/>
          <a:ext cx="54864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961340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 name="Picture 3"/>
          <p:cNvPicPr/>
          <p:nvPr/>
        </p:nvPicPr>
        <p:blipFill>
          <a:blip r:embed="rId2"/>
          <a:srcRect/>
          <a:stretch>
            <a:fillRect/>
          </a:stretch>
        </p:blipFill>
        <p:spPr bwMode="auto">
          <a:xfrm>
            <a:off x="1295400" y="533400"/>
            <a:ext cx="6705600" cy="6019800"/>
          </a:xfrm>
          <a:prstGeom prst="rect">
            <a:avLst/>
          </a:prstGeom>
          <a:noFill/>
          <a:ln w="9525">
            <a:noFill/>
            <a:miter lim="800000"/>
            <a:headEnd/>
            <a:tailEnd/>
          </a:ln>
        </p:spPr>
      </p:pic>
    </p:spTree>
    <p:extLst>
      <p:ext uri="{BB962C8B-B14F-4D97-AF65-F5344CB8AC3E}">
        <p14:creationId xmlns:p14="http://schemas.microsoft.com/office/powerpoint/2010/main" val="35272740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85800"/>
          </a:xfrm>
        </p:spPr>
        <p:txBody>
          <a:bodyPr>
            <a:noAutofit/>
          </a:bodyPr>
          <a:lstStyle/>
          <a:p>
            <a:pPr algn="ctr"/>
            <a:r>
              <a:rPr lang="fa-IR" sz="2800" dirty="0"/>
              <a:t>جدول </a:t>
            </a:r>
            <a:r>
              <a:rPr lang="fa-IR" sz="2800" dirty="0" smtClean="0"/>
              <a:t>1: </a:t>
            </a:r>
            <a:r>
              <a:rPr lang="fa-IR" sz="2800" dirty="0"/>
              <a:t>ماتريس تلفیقی تدوین استراتژي هاي موضوعي/ و استراتژي هاي مقياسي در سطح ملی (اقدام: برنامه کلان)</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72863059"/>
              </p:ext>
            </p:extLst>
          </p:nvPr>
        </p:nvGraphicFramePr>
        <p:xfrm>
          <a:off x="457200" y="1575358"/>
          <a:ext cx="8305801" cy="4921250"/>
        </p:xfrm>
        <a:graphic>
          <a:graphicData uri="http://schemas.openxmlformats.org/drawingml/2006/table">
            <a:tbl>
              <a:tblPr rtl="1" firstRow="1" firstCol="1" bandRow="1">
                <a:tableStyleId>{5C22544A-7EE6-4342-B048-85BDC9FD1C3A}</a:tableStyleId>
              </a:tblPr>
              <a:tblGrid>
                <a:gridCol w="705876"/>
                <a:gridCol w="705876"/>
                <a:gridCol w="705876"/>
                <a:gridCol w="730875"/>
                <a:gridCol w="2728649"/>
                <a:gridCol w="2728649"/>
              </a:tblGrid>
              <a:tr h="160796">
                <a:tc rowSpan="2" gridSpan="2">
                  <a:txBody>
                    <a:bodyPr/>
                    <a:lstStyle/>
                    <a:p>
                      <a:pPr algn="r" rtl="1">
                        <a:lnSpc>
                          <a:spcPct val="115000"/>
                        </a:lnSpc>
                        <a:spcAft>
                          <a:spcPts val="0"/>
                        </a:spcAft>
                      </a:pPr>
                      <a:r>
                        <a:rPr lang="fa-IR" sz="1200" dirty="0">
                          <a:effectLst/>
                        </a:rPr>
                        <a:t> </a:t>
                      </a:r>
                      <a:endParaRPr lang="en-US" sz="1200" dirty="0">
                        <a:effectLst/>
                        <a:latin typeface="Calibri"/>
                        <a:ea typeface="Calibri"/>
                        <a:cs typeface="Arial"/>
                      </a:endParaRPr>
                    </a:p>
                  </a:txBody>
                  <a:tcPr marL="68580" marR="68580" marT="0" marB="0"/>
                </a:tc>
                <a:tc rowSpan="2" hMerge="1">
                  <a:txBody>
                    <a:bodyPr/>
                    <a:lstStyle/>
                    <a:p>
                      <a:pPr rtl="1"/>
                      <a:endParaRPr lang="fa-IR"/>
                    </a:p>
                  </a:txBody>
                  <a:tcPr/>
                </a:tc>
                <a:tc gridSpan="4">
                  <a:txBody>
                    <a:bodyPr/>
                    <a:lstStyle/>
                    <a:p>
                      <a:pPr algn="ctr" rtl="1">
                        <a:lnSpc>
                          <a:spcPct val="115000"/>
                        </a:lnSpc>
                        <a:spcAft>
                          <a:spcPts val="0"/>
                        </a:spcAft>
                      </a:pPr>
                      <a:r>
                        <a:rPr lang="fa-IR" sz="1100" dirty="0">
                          <a:effectLst/>
                        </a:rPr>
                        <a:t>استراتژي هاي مقياسي (در سطح ملی)</a:t>
                      </a:r>
                      <a:endParaRPr lang="en-US" sz="1100" dirty="0">
                        <a:effectLst/>
                        <a:latin typeface="Calibri"/>
                        <a:ea typeface="Calibri"/>
                        <a:cs typeface="Arial"/>
                      </a:endParaRPr>
                    </a:p>
                  </a:txBody>
                  <a:tcPr marL="68580" marR="68580"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641995">
                <a:tc gridSpan="2" vMerge="1">
                  <a:txBody>
                    <a:bodyPr/>
                    <a:lstStyle/>
                    <a:p>
                      <a:pPr rtl="1"/>
                      <a:endParaRPr lang="fa-IR"/>
                    </a:p>
                  </a:txBody>
                  <a:tcPr/>
                </a:tc>
                <a:tc hMerge="1" vMerge="1">
                  <a:txBody>
                    <a:bodyPr/>
                    <a:lstStyle/>
                    <a:p>
                      <a:pPr rtl="1"/>
                      <a:endParaRPr lang="fa-IR"/>
                    </a:p>
                  </a:txBody>
                  <a:tcPr/>
                </a:tc>
                <a:tc>
                  <a:txBody>
                    <a:bodyPr/>
                    <a:lstStyle/>
                    <a:p>
                      <a:pPr algn="ctr" rtl="1">
                        <a:lnSpc>
                          <a:spcPct val="115000"/>
                        </a:lnSpc>
                        <a:spcAft>
                          <a:spcPts val="0"/>
                        </a:spcAft>
                      </a:pPr>
                      <a:r>
                        <a:rPr lang="fa-IR" sz="1200">
                          <a:effectLst/>
                        </a:rPr>
                        <a:t>کلان کشوری (سه قوه)</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ملی (دولت)</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dirty="0">
                          <a:effectLst/>
                        </a:rPr>
                        <a:t>ملي (وزارت جهاد کشاورزی)</a:t>
                      </a:r>
                      <a:endParaRPr lang="en-US" sz="1200" dirty="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ملی (سازمان تات)</a:t>
                      </a:r>
                      <a:endParaRPr lang="en-US" sz="1200">
                        <a:effectLst/>
                        <a:latin typeface="Calibri"/>
                        <a:ea typeface="Calibri"/>
                        <a:cs typeface="Arial"/>
                      </a:endParaRPr>
                    </a:p>
                  </a:txBody>
                  <a:tcPr marL="68580" marR="68580" marT="0" marB="0"/>
                </a:tc>
              </a:tr>
              <a:tr h="1298082">
                <a:tc rowSpan="4">
                  <a:txBody>
                    <a:bodyPr/>
                    <a:lstStyle/>
                    <a:p>
                      <a:pPr marL="71755" marR="71755" algn="ctr" rtl="1">
                        <a:lnSpc>
                          <a:spcPct val="115000"/>
                        </a:lnSpc>
                        <a:spcAft>
                          <a:spcPts val="0"/>
                        </a:spcAft>
                      </a:pPr>
                      <a:r>
                        <a:rPr lang="fa-IR" sz="1200" dirty="0">
                          <a:effectLst/>
                        </a:rPr>
                        <a:t>استراتژي هاي موضوعي</a:t>
                      </a:r>
                      <a:endParaRPr lang="en-US" sz="1200" dirty="0">
                        <a:effectLst/>
                        <a:latin typeface="Calibri"/>
                        <a:ea typeface="Calibri"/>
                        <a:cs typeface="Arial"/>
                      </a:endParaRPr>
                    </a:p>
                  </a:txBody>
                  <a:tcPr marL="68580" marR="68580" marT="0" marB="0" vert="vert"/>
                </a:tc>
                <a:tc>
                  <a:txBody>
                    <a:bodyPr/>
                    <a:lstStyle/>
                    <a:p>
                      <a:pPr algn="ctr" rtl="1">
                        <a:lnSpc>
                          <a:spcPct val="115000"/>
                        </a:lnSpc>
                        <a:spcAft>
                          <a:spcPts val="0"/>
                        </a:spcAft>
                      </a:pPr>
                      <a:r>
                        <a:rPr lang="fa-IR" sz="1200">
                          <a:effectLst/>
                        </a:rPr>
                        <a:t>آشکار سازي تغييرات</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نقش و وظیفه قوای سه گانه و سازمانهای مستقل</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نقش و وظیفه وزارتخانه ها و سازمانهای مستقل</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dirty="0">
                          <a:effectLst/>
                        </a:rPr>
                        <a:t>نقش و وظیفه معاونت ها و دفاتر مستقل</a:t>
                      </a:r>
                      <a:endParaRPr lang="en-US" sz="1200" dirty="0">
                        <a:effectLst/>
                        <a:latin typeface="Calibri"/>
                        <a:ea typeface="Calibri"/>
                        <a:cs typeface="Arial"/>
                      </a:endParaRPr>
                    </a:p>
                  </a:txBody>
                  <a:tcPr marL="68580" marR="68580" marT="0" marB="0"/>
                </a:tc>
                <a:tc>
                  <a:txBody>
                    <a:bodyPr/>
                    <a:lstStyle/>
                    <a:p>
                      <a:pPr algn="r" rtl="1">
                        <a:lnSpc>
                          <a:spcPct val="115000"/>
                        </a:lnSpc>
                        <a:spcAft>
                          <a:spcPts val="0"/>
                        </a:spcAft>
                      </a:pPr>
                      <a:r>
                        <a:rPr lang="fa-IR" sz="1200">
                          <a:effectLst/>
                        </a:rPr>
                        <a:t>جهت دادن تحقیقات بمنظور آشکار سازی تغییرات انجام شده و محتمل به وقوع در کلان کشور و تهیه نقشه با ریز مقیاسهای مناسب (در حوزه های اقلیمی کشور)</a:t>
                      </a:r>
                      <a:endParaRPr lang="en-US" sz="1200">
                        <a:effectLst/>
                        <a:latin typeface="Calibri"/>
                        <a:ea typeface="Calibri"/>
                        <a:cs typeface="Arial"/>
                      </a:endParaRPr>
                    </a:p>
                  </a:txBody>
                  <a:tcPr marL="68580" marR="68580" marT="0" marB="0"/>
                </a:tc>
              </a:tr>
              <a:tr h="860691">
                <a:tc vMerge="1">
                  <a:txBody>
                    <a:bodyPr/>
                    <a:lstStyle/>
                    <a:p>
                      <a:pPr rtl="1"/>
                      <a:endParaRPr lang="fa-IR"/>
                    </a:p>
                  </a:txBody>
                  <a:tcPr/>
                </a:tc>
                <a:tc>
                  <a:txBody>
                    <a:bodyPr/>
                    <a:lstStyle/>
                    <a:p>
                      <a:pPr algn="ctr" rtl="1">
                        <a:lnSpc>
                          <a:spcPct val="115000"/>
                        </a:lnSpc>
                        <a:spcAft>
                          <a:spcPts val="0"/>
                        </a:spcAft>
                      </a:pPr>
                      <a:r>
                        <a:rPr lang="fa-IR" sz="1200">
                          <a:effectLst/>
                        </a:rPr>
                        <a:t>اثرگذاري و آسيب پذيري</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a:t>
                      </a:r>
                      <a:endParaRPr lang="en-US" sz="1200">
                        <a:effectLst/>
                        <a:latin typeface="Calibri"/>
                        <a:ea typeface="Calibri"/>
                        <a:cs typeface="Arial"/>
                      </a:endParaRPr>
                    </a:p>
                  </a:txBody>
                  <a:tcPr marL="68580" marR="68580" marT="0" marB="0"/>
                </a:tc>
                <a:tc>
                  <a:txBody>
                    <a:bodyPr/>
                    <a:lstStyle/>
                    <a:p>
                      <a:pPr algn="r" rtl="1">
                        <a:lnSpc>
                          <a:spcPct val="115000"/>
                        </a:lnSpc>
                        <a:spcAft>
                          <a:spcPts val="0"/>
                        </a:spcAft>
                      </a:pPr>
                      <a:r>
                        <a:rPr lang="fa-IR" sz="1200" dirty="0">
                          <a:effectLst/>
                        </a:rPr>
                        <a:t>تدوین برنامه های تحقیقاتی در تعیین میزان اثرگذاری بر زیر بخشها و تعیین آستانه آسیب پذیری زیر بخشها نسبت به تغییر عوامل اقلیمی</a:t>
                      </a:r>
                      <a:endParaRPr lang="en-US" sz="1200" dirty="0">
                        <a:effectLst/>
                        <a:latin typeface="Calibri"/>
                        <a:ea typeface="Calibri"/>
                        <a:cs typeface="Arial"/>
                      </a:endParaRPr>
                    </a:p>
                  </a:txBody>
                  <a:tcPr marL="68580" marR="68580" marT="0" marB="0"/>
                </a:tc>
              </a:tr>
              <a:tr h="860691">
                <a:tc vMerge="1">
                  <a:txBody>
                    <a:bodyPr/>
                    <a:lstStyle/>
                    <a:p>
                      <a:pPr rtl="1"/>
                      <a:endParaRPr lang="fa-IR"/>
                    </a:p>
                  </a:txBody>
                  <a:tcPr/>
                </a:tc>
                <a:tc>
                  <a:txBody>
                    <a:bodyPr/>
                    <a:lstStyle/>
                    <a:p>
                      <a:pPr algn="ctr" rtl="1">
                        <a:lnSpc>
                          <a:spcPct val="115000"/>
                        </a:lnSpc>
                        <a:spcAft>
                          <a:spcPts val="0"/>
                        </a:spcAft>
                      </a:pPr>
                      <a:r>
                        <a:rPr lang="fa-IR" sz="1200">
                          <a:effectLst/>
                        </a:rPr>
                        <a:t>تطبيق و سازگاري</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fa-IR" sz="1200">
                          <a:effectLst/>
                        </a:rPr>
                        <a:t>//</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a:t>
                      </a:r>
                      <a:endParaRPr lang="en-US" sz="1200">
                        <a:effectLst/>
                        <a:latin typeface="Calibri"/>
                        <a:ea typeface="Calibri"/>
                        <a:cs typeface="Arial"/>
                      </a:endParaRPr>
                    </a:p>
                  </a:txBody>
                  <a:tcPr marL="68580" marR="68580" marT="0" marB="0"/>
                </a:tc>
                <a:tc>
                  <a:txBody>
                    <a:bodyPr/>
                    <a:lstStyle/>
                    <a:p>
                      <a:pPr algn="r" rtl="1">
                        <a:lnSpc>
                          <a:spcPct val="115000"/>
                        </a:lnSpc>
                        <a:spcAft>
                          <a:spcPts val="0"/>
                        </a:spcAft>
                      </a:pPr>
                      <a:r>
                        <a:rPr lang="fa-IR" sz="1200">
                          <a:effectLst/>
                        </a:rPr>
                        <a:t>تدوین برنامه های تحقیقاتی  در زیر بخشها به منظور شناسائی روشهای مناسب در تطبیق و سازگاری با تغییرات اقلیمی واقع شده تا کنون و محتمل به وقوع در آینده </a:t>
                      </a:r>
                      <a:endParaRPr lang="en-US" sz="1200">
                        <a:effectLst/>
                        <a:latin typeface="Calibri"/>
                        <a:ea typeface="Calibri"/>
                        <a:cs typeface="Arial"/>
                      </a:endParaRPr>
                    </a:p>
                  </a:txBody>
                  <a:tcPr marL="68580" marR="68580" marT="0" marB="0"/>
                </a:tc>
              </a:tr>
              <a:tr h="1079387">
                <a:tc vMerge="1">
                  <a:txBody>
                    <a:bodyPr/>
                    <a:lstStyle/>
                    <a:p>
                      <a:pPr rtl="1"/>
                      <a:endParaRPr lang="fa-IR"/>
                    </a:p>
                  </a:txBody>
                  <a:tcPr/>
                </a:tc>
                <a:tc>
                  <a:txBody>
                    <a:bodyPr/>
                    <a:lstStyle/>
                    <a:p>
                      <a:pPr algn="ctr" rtl="1">
                        <a:lnSpc>
                          <a:spcPct val="115000"/>
                        </a:lnSpc>
                        <a:spcAft>
                          <a:spcPts val="0"/>
                        </a:spcAft>
                      </a:pPr>
                      <a:r>
                        <a:rPr lang="fa-IR" sz="1200">
                          <a:effectLst/>
                        </a:rPr>
                        <a:t>کاهش انتشار</a:t>
                      </a:r>
                      <a:endParaRPr lang="en-US" sz="1200">
                        <a:effectLst/>
                        <a:latin typeface="Calibri"/>
                        <a:ea typeface="Calibri"/>
                        <a:cs typeface="Arial"/>
                      </a:endParaRPr>
                    </a:p>
                  </a:txBody>
                  <a:tcPr marL="68580" marR="68580" marT="0" marB="0"/>
                </a:tc>
                <a:tc>
                  <a:txBody>
                    <a:bodyPr/>
                    <a:lstStyle/>
                    <a:p>
                      <a:pPr algn="ctr" rtl="0">
                        <a:lnSpc>
                          <a:spcPct val="115000"/>
                        </a:lnSpc>
                        <a:spcAft>
                          <a:spcPts val="0"/>
                        </a:spcAft>
                      </a:pPr>
                      <a:r>
                        <a:rPr lang="fa-IR" sz="1200">
                          <a:effectLst/>
                        </a:rPr>
                        <a:t>//</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a:effectLst/>
                        </a:rPr>
                        <a:t>//</a:t>
                      </a:r>
                      <a:endParaRPr lang="en-US" sz="1200">
                        <a:effectLst/>
                        <a:latin typeface="Calibri"/>
                        <a:ea typeface="Calibri"/>
                        <a:cs typeface="Arial"/>
                      </a:endParaRPr>
                    </a:p>
                  </a:txBody>
                  <a:tcPr marL="68580" marR="68580" marT="0" marB="0"/>
                </a:tc>
                <a:tc>
                  <a:txBody>
                    <a:bodyPr/>
                    <a:lstStyle/>
                    <a:p>
                      <a:pPr algn="ctr" rtl="1">
                        <a:lnSpc>
                          <a:spcPct val="115000"/>
                        </a:lnSpc>
                        <a:spcAft>
                          <a:spcPts val="0"/>
                        </a:spcAft>
                      </a:pPr>
                      <a:r>
                        <a:rPr lang="fa-IR" sz="1200" dirty="0">
                          <a:effectLst/>
                        </a:rPr>
                        <a:t>//</a:t>
                      </a:r>
                      <a:endParaRPr lang="en-US" sz="1200" dirty="0">
                        <a:effectLst/>
                        <a:latin typeface="Calibri"/>
                        <a:ea typeface="Calibri"/>
                        <a:cs typeface="Arial"/>
                      </a:endParaRPr>
                    </a:p>
                  </a:txBody>
                  <a:tcPr marL="68580" marR="68580" marT="0" marB="0"/>
                </a:tc>
                <a:tc>
                  <a:txBody>
                    <a:bodyPr/>
                    <a:lstStyle/>
                    <a:p>
                      <a:pPr algn="r" rtl="1">
                        <a:lnSpc>
                          <a:spcPct val="115000"/>
                        </a:lnSpc>
                        <a:spcAft>
                          <a:spcPts val="0"/>
                        </a:spcAft>
                      </a:pPr>
                      <a:r>
                        <a:rPr lang="fa-IR" sz="1200" dirty="0">
                          <a:effectLst/>
                        </a:rPr>
                        <a:t>تدوین برنامه های تحقیقاتی  در زیر بخشهای مختلف به منظور کاهش میزان انتشار گازهای گلخانه ای و افزایش شناسائی روشهای مناسب در افزایش سطح عرصه های جذب گازهای گلخانه ای</a:t>
                      </a:r>
                      <a:endParaRPr lang="en-US" sz="12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8112706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000" b="1" u="sng" dirty="0">
                <a:solidFill>
                  <a:srgbClr val="FF0000"/>
                </a:solidFill>
              </a:rPr>
              <a:t>يک مثال در مورد دام:</a:t>
            </a:r>
            <a:r>
              <a:rPr lang="en-US" sz="2000" dirty="0">
                <a:solidFill>
                  <a:srgbClr val="FF0000"/>
                </a:solidFill>
              </a:rPr>
              <a:t/>
            </a:r>
            <a:br>
              <a:rPr lang="en-US" sz="2000" dirty="0">
                <a:solidFill>
                  <a:srgbClr val="FF0000"/>
                </a:solidFill>
              </a:rPr>
            </a:br>
            <a:r>
              <a:rPr lang="fa-IR" sz="2000" dirty="0">
                <a:solidFill>
                  <a:srgbClr val="FF0000"/>
                </a:solidFill>
              </a:rPr>
              <a:t>ماتريکس هاي اقدام: پرورش گاو – گاوداري – توليد گوشت – توليد شير </a:t>
            </a:r>
            <a:endParaRPr lang="fa-IR" sz="6000" dirty="0">
              <a:solidFill>
                <a:srgbClr val="FF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50821228"/>
              </p:ext>
            </p:extLst>
          </p:nvPr>
        </p:nvGraphicFramePr>
        <p:xfrm>
          <a:off x="457200" y="2743200"/>
          <a:ext cx="8229600" cy="3903269"/>
        </p:xfrm>
        <a:graphic>
          <a:graphicData uri="http://schemas.openxmlformats.org/drawingml/2006/table">
            <a:tbl>
              <a:tblPr rtl="1" firstRow="1" firstCol="1" bandRow="1">
                <a:tableStyleId>{5C22544A-7EE6-4342-B048-85BDC9FD1C3A}</a:tableStyleId>
              </a:tblPr>
              <a:tblGrid>
                <a:gridCol w="822358"/>
                <a:gridCol w="822358"/>
                <a:gridCol w="822358"/>
                <a:gridCol w="823218"/>
                <a:gridCol w="823218"/>
                <a:gridCol w="823218"/>
                <a:gridCol w="823218"/>
                <a:gridCol w="823218"/>
                <a:gridCol w="823218"/>
                <a:gridCol w="823218"/>
              </a:tblGrid>
              <a:tr h="245250">
                <a:tc rowSpan="2" gridSpan="2">
                  <a:txBody>
                    <a:bodyPr/>
                    <a:lstStyle/>
                    <a:p>
                      <a:pPr algn="r" rtl="1">
                        <a:lnSpc>
                          <a:spcPct val="115000"/>
                        </a:lnSpc>
                        <a:spcAft>
                          <a:spcPts val="0"/>
                        </a:spcAft>
                      </a:pPr>
                      <a:r>
                        <a:rPr lang="fa-IR" sz="1400" dirty="0">
                          <a:effectLst/>
                        </a:rPr>
                        <a:t> </a:t>
                      </a:r>
                      <a:endParaRPr lang="en-US" sz="1400" dirty="0">
                        <a:effectLst/>
                        <a:latin typeface="Calibri"/>
                        <a:ea typeface="Calibri"/>
                        <a:cs typeface="Arial"/>
                      </a:endParaRPr>
                    </a:p>
                  </a:txBody>
                  <a:tcPr marL="67767" marR="67767" marT="0" marB="0"/>
                </a:tc>
                <a:tc rowSpan="2" hMerge="1">
                  <a:txBody>
                    <a:bodyPr/>
                    <a:lstStyle/>
                    <a:p>
                      <a:pPr rtl="1"/>
                      <a:endParaRPr lang="fa-IR"/>
                    </a:p>
                  </a:txBody>
                  <a:tcPr/>
                </a:tc>
                <a:tc gridSpan="8">
                  <a:txBody>
                    <a:bodyPr/>
                    <a:lstStyle/>
                    <a:p>
                      <a:pPr algn="ctr" rtl="1">
                        <a:lnSpc>
                          <a:spcPct val="115000"/>
                        </a:lnSpc>
                        <a:spcAft>
                          <a:spcPts val="0"/>
                        </a:spcAft>
                      </a:pPr>
                      <a:r>
                        <a:rPr lang="fa-IR" sz="1600" dirty="0">
                          <a:effectLst/>
                        </a:rPr>
                        <a:t>استراتژي هاي بخشي</a:t>
                      </a:r>
                      <a:endParaRPr lang="en-US" sz="1600" dirty="0">
                        <a:effectLst/>
                        <a:latin typeface="Calibri"/>
                        <a:ea typeface="Calibri"/>
                        <a:cs typeface="Arial"/>
                      </a:endParaRPr>
                    </a:p>
                  </a:txBody>
                  <a:tcPr marL="67767" marR="67767"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1211711">
                <a:tc gridSpan="2" vMerge="1">
                  <a:txBody>
                    <a:bodyPr/>
                    <a:lstStyle/>
                    <a:p>
                      <a:pPr rtl="1"/>
                      <a:endParaRPr lang="fa-IR"/>
                    </a:p>
                  </a:txBody>
                  <a:tcPr/>
                </a:tc>
                <a:tc hMerge="1" vMerge="1">
                  <a:txBody>
                    <a:bodyPr/>
                    <a:lstStyle/>
                    <a:p>
                      <a:pPr rtl="1"/>
                      <a:endParaRPr lang="fa-IR"/>
                    </a:p>
                  </a:txBody>
                  <a:tcPr/>
                </a:tc>
                <a:tc>
                  <a:txBody>
                    <a:bodyPr/>
                    <a:lstStyle/>
                    <a:p>
                      <a:pPr algn="r" rtl="1">
                        <a:lnSpc>
                          <a:spcPct val="115000"/>
                        </a:lnSpc>
                        <a:spcAft>
                          <a:spcPts val="0"/>
                        </a:spcAft>
                      </a:pPr>
                      <a:r>
                        <a:rPr lang="fa-IR" sz="1400">
                          <a:effectLst/>
                        </a:rPr>
                        <a:t>منابع طبيعي (به عنوان موضوع بخشي)</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محيط زيست</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عشاير (به عنوان موضوع بخشي) </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dirty="0">
                          <a:effectLst/>
                        </a:rPr>
                        <a:t>تجارت /واردات و صادرات</a:t>
                      </a:r>
                      <a:endParaRPr lang="en-US" sz="1400" dirty="0">
                        <a:effectLst/>
                        <a:latin typeface="Calibri"/>
                        <a:ea typeface="Calibri"/>
                        <a:cs typeface="Arial"/>
                      </a:endParaRPr>
                    </a:p>
                  </a:txBody>
                  <a:tcPr marL="67767" marR="67767" marT="0" marB="0"/>
                </a:tc>
                <a:tc>
                  <a:txBody>
                    <a:bodyPr/>
                    <a:lstStyle/>
                    <a:p>
                      <a:pPr algn="r" rtl="1">
                        <a:lnSpc>
                          <a:spcPct val="115000"/>
                        </a:lnSpc>
                        <a:spcAft>
                          <a:spcPts val="0"/>
                        </a:spcAft>
                      </a:pPr>
                      <a:r>
                        <a:rPr lang="fa-IR" sz="1400" dirty="0">
                          <a:effectLst/>
                        </a:rPr>
                        <a:t>بهداشت </a:t>
                      </a:r>
                      <a:endParaRPr lang="en-US" sz="1400" dirty="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آموزش و تحقيق (به عنوان موضوع بخشي)</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شيلات (به عنوان موضوع بخشي)</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امنيت غذائي (به عنوان موضوع بخشي)</a:t>
                      </a:r>
                      <a:endParaRPr lang="en-US" sz="1400">
                        <a:effectLst/>
                        <a:latin typeface="Calibri"/>
                        <a:ea typeface="Calibri"/>
                        <a:cs typeface="Arial"/>
                      </a:endParaRPr>
                    </a:p>
                  </a:txBody>
                  <a:tcPr marL="67767" marR="67767" marT="0" marB="0"/>
                </a:tc>
              </a:tr>
              <a:tr h="727027">
                <a:tc rowSpan="4">
                  <a:txBody>
                    <a:bodyPr/>
                    <a:lstStyle/>
                    <a:p>
                      <a:pPr algn="r" rtl="1">
                        <a:lnSpc>
                          <a:spcPct val="115000"/>
                        </a:lnSpc>
                        <a:spcAft>
                          <a:spcPts val="0"/>
                        </a:spcAft>
                      </a:pPr>
                      <a:r>
                        <a:rPr lang="fa-IR" sz="1400">
                          <a:effectLst/>
                        </a:rPr>
                        <a:t>استراتژي هاي موضوعي</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آشکار سازي تغييرات</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2</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2</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3</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1</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2</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2</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1</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1</a:t>
                      </a:r>
                      <a:endParaRPr lang="en-US" sz="1400">
                        <a:effectLst/>
                        <a:latin typeface="Calibri"/>
                        <a:ea typeface="Calibri"/>
                        <a:cs typeface="Arial"/>
                      </a:endParaRPr>
                    </a:p>
                  </a:txBody>
                  <a:tcPr marL="67767" marR="67767" marT="0" marB="0"/>
                </a:tc>
              </a:tr>
              <a:tr h="727027">
                <a:tc vMerge="1">
                  <a:txBody>
                    <a:bodyPr/>
                    <a:lstStyle/>
                    <a:p>
                      <a:pPr rtl="1"/>
                      <a:endParaRPr lang="fa-IR"/>
                    </a:p>
                  </a:txBody>
                  <a:tcPr/>
                </a:tc>
                <a:tc>
                  <a:txBody>
                    <a:bodyPr/>
                    <a:lstStyle/>
                    <a:p>
                      <a:pPr algn="r" rtl="1">
                        <a:lnSpc>
                          <a:spcPct val="115000"/>
                        </a:lnSpc>
                        <a:spcAft>
                          <a:spcPts val="0"/>
                        </a:spcAft>
                      </a:pPr>
                      <a:r>
                        <a:rPr lang="fa-IR" sz="1400">
                          <a:effectLst/>
                        </a:rPr>
                        <a:t>اثرگذاري و آسيب پذيري</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5</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4</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5</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3</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2</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3</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1</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5</a:t>
                      </a:r>
                      <a:endParaRPr lang="en-US" sz="1400">
                        <a:effectLst/>
                        <a:latin typeface="Calibri"/>
                        <a:ea typeface="Calibri"/>
                        <a:cs typeface="Arial"/>
                      </a:endParaRPr>
                    </a:p>
                  </a:txBody>
                  <a:tcPr marL="67767" marR="67767" marT="0" marB="0"/>
                </a:tc>
              </a:tr>
              <a:tr h="490501">
                <a:tc vMerge="1">
                  <a:txBody>
                    <a:bodyPr/>
                    <a:lstStyle/>
                    <a:p>
                      <a:pPr rtl="1"/>
                      <a:endParaRPr lang="fa-IR"/>
                    </a:p>
                  </a:txBody>
                  <a:tcPr/>
                </a:tc>
                <a:tc>
                  <a:txBody>
                    <a:bodyPr/>
                    <a:lstStyle/>
                    <a:p>
                      <a:pPr algn="r" rtl="1">
                        <a:lnSpc>
                          <a:spcPct val="115000"/>
                        </a:lnSpc>
                        <a:spcAft>
                          <a:spcPts val="0"/>
                        </a:spcAft>
                      </a:pPr>
                      <a:r>
                        <a:rPr lang="fa-IR" sz="1400">
                          <a:effectLst/>
                        </a:rPr>
                        <a:t>تطبيق و سازگاري</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5</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4</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5</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4</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3</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1</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1</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5</a:t>
                      </a:r>
                      <a:endParaRPr lang="en-US" sz="1400">
                        <a:effectLst/>
                        <a:latin typeface="Calibri"/>
                        <a:ea typeface="Calibri"/>
                        <a:cs typeface="Arial"/>
                      </a:endParaRPr>
                    </a:p>
                  </a:txBody>
                  <a:tcPr marL="67767" marR="67767" marT="0" marB="0"/>
                </a:tc>
              </a:tr>
              <a:tr h="484684">
                <a:tc vMerge="1">
                  <a:txBody>
                    <a:bodyPr/>
                    <a:lstStyle/>
                    <a:p>
                      <a:pPr rtl="1"/>
                      <a:endParaRPr lang="fa-IR"/>
                    </a:p>
                  </a:txBody>
                  <a:tcPr/>
                </a:tc>
                <a:tc>
                  <a:txBody>
                    <a:bodyPr/>
                    <a:lstStyle/>
                    <a:p>
                      <a:pPr algn="r" rtl="1">
                        <a:lnSpc>
                          <a:spcPct val="115000"/>
                        </a:lnSpc>
                        <a:spcAft>
                          <a:spcPts val="0"/>
                        </a:spcAft>
                      </a:pPr>
                      <a:r>
                        <a:rPr lang="fa-IR" sz="1400">
                          <a:effectLst/>
                        </a:rPr>
                        <a:t>کاهش انتشار</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5</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dirty="0">
                          <a:effectLst/>
                        </a:rPr>
                        <a:t>3</a:t>
                      </a:r>
                      <a:endParaRPr lang="en-US" sz="1400" dirty="0">
                        <a:effectLst/>
                        <a:latin typeface="Calibri"/>
                        <a:ea typeface="Calibri"/>
                        <a:cs typeface="Arial"/>
                      </a:endParaRPr>
                    </a:p>
                  </a:txBody>
                  <a:tcPr marL="67767" marR="67767" marT="0" marB="0"/>
                </a:tc>
                <a:tc>
                  <a:txBody>
                    <a:bodyPr/>
                    <a:lstStyle/>
                    <a:p>
                      <a:pPr algn="r" rtl="1">
                        <a:lnSpc>
                          <a:spcPct val="115000"/>
                        </a:lnSpc>
                        <a:spcAft>
                          <a:spcPts val="0"/>
                        </a:spcAft>
                      </a:pPr>
                      <a:r>
                        <a:rPr lang="fa-IR" sz="1400" dirty="0">
                          <a:effectLst/>
                        </a:rPr>
                        <a:t>4</a:t>
                      </a:r>
                      <a:endParaRPr lang="en-US" sz="1400" dirty="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5</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4</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1</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a:effectLst/>
                        </a:rPr>
                        <a:t>1</a:t>
                      </a:r>
                      <a:endParaRPr lang="en-US" sz="1400">
                        <a:effectLst/>
                        <a:latin typeface="Calibri"/>
                        <a:ea typeface="Calibri"/>
                        <a:cs typeface="Arial"/>
                      </a:endParaRPr>
                    </a:p>
                  </a:txBody>
                  <a:tcPr marL="67767" marR="67767" marT="0" marB="0"/>
                </a:tc>
                <a:tc>
                  <a:txBody>
                    <a:bodyPr/>
                    <a:lstStyle/>
                    <a:p>
                      <a:pPr algn="r" rtl="1">
                        <a:lnSpc>
                          <a:spcPct val="115000"/>
                        </a:lnSpc>
                        <a:spcAft>
                          <a:spcPts val="0"/>
                        </a:spcAft>
                      </a:pPr>
                      <a:r>
                        <a:rPr lang="fa-IR" sz="1400" dirty="0">
                          <a:effectLst/>
                        </a:rPr>
                        <a:t>2</a:t>
                      </a:r>
                      <a:endParaRPr lang="en-US" sz="1400" dirty="0">
                        <a:effectLst/>
                        <a:latin typeface="Calibri"/>
                        <a:ea typeface="Calibri"/>
                        <a:cs typeface="Arial"/>
                      </a:endParaRPr>
                    </a:p>
                  </a:txBody>
                  <a:tcPr marL="67767" marR="67767" marT="0" marB="0"/>
                </a:tc>
              </a:tr>
            </a:tbl>
          </a:graphicData>
        </a:graphic>
      </p:graphicFrame>
      <p:sp>
        <p:nvSpPr>
          <p:cNvPr id="5" name="Rectangle 1"/>
          <p:cNvSpPr>
            <a:spLocks noChangeArrowheads="1"/>
          </p:cNvSpPr>
          <p:nvPr/>
        </p:nvSpPr>
        <p:spPr bwMode="auto">
          <a:xfrm>
            <a:off x="1219200" y="1662711"/>
            <a:ext cx="67056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altLang="fa-IR" sz="16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2- ماتريکس استراتژي هاي موضوعي/ و استراتژي هاي بخشي </a:t>
            </a:r>
          </a:p>
          <a:p>
            <a:pPr marL="0" marR="0" lvl="0" indent="0" algn="ctr" defTabSz="914400" rtl="1" eaLnBrk="1" fontAlgn="base" latinLnBrk="0" hangingPunct="1">
              <a:lnSpc>
                <a:spcPct val="100000"/>
              </a:lnSpc>
              <a:spcBef>
                <a:spcPct val="0"/>
              </a:spcBef>
              <a:spcAft>
                <a:spcPct val="0"/>
              </a:spcAft>
              <a:buClrTx/>
              <a:buSzTx/>
              <a:buFontTx/>
              <a:buNone/>
              <a:tabLst/>
            </a:pPr>
            <a:r>
              <a:rPr kumimoji="0" lang="fa-IR" altLang="fa-IR" sz="16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(اقدام: پرورش گاو – گاوداري – توليد گوشت – توليد شير)</a:t>
            </a:r>
            <a:endParaRPr kumimoji="0" lang="en-US" altLang="fa-I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16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تذکر: درجه اهميت 1 کمترين و 5 بيشترين</a:t>
            </a:r>
            <a:endParaRPr kumimoji="0" lang="fa-IR" altLang="fa-IR" sz="2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5532803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ctr"/>
            <a:r>
              <a:rPr lang="fa-IR" sz="2400" dirty="0" smtClean="0"/>
              <a:t>اصلاح و تکمیل پیش نویس تدوین شده </a:t>
            </a:r>
            <a:r>
              <a:rPr lang="fa-IR" sz="2400" dirty="0"/>
              <a:t>اولیه</a:t>
            </a:r>
          </a:p>
        </p:txBody>
      </p:sp>
      <p:sp>
        <p:nvSpPr>
          <p:cNvPr id="5" name="Content Placeholder 4"/>
          <p:cNvSpPr>
            <a:spLocks noGrp="1"/>
          </p:cNvSpPr>
          <p:nvPr>
            <p:ph idx="1"/>
          </p:nvPr>
        </p:nvSpPr>
        <p:spPr>
          <a:xfrm>
            <a:off x="990600" y="1524000"/>
            <a:ext cx="7010400" cy="5029200"/>
          </a:xfrm>
        </p:spPr>
        <p:txBody>
          <a:bodyPr>
            <a:normAutofit fontScale="55000" lnSpcReduction="20000"/>
          </a:bodyPr>
          <a:lstStyle/>
          <a:p>
            <a:r>
              <a:rPr lang="fa-IR" sz="2800" b="1" u="sng" dirty="0"/>
              <a:t>وضعيت موجود:</a:t>
            </a:r>
            <a:endParaRPr lang="en-US" sz="2800" dirty="0"/>
          </a:p>
          <a:p>
            <a:r>
              <a:rPr lang="fa-IR" sz="2800" dirty="0"/>
              <a:t>تغييرات دما در نقاط مختلف کشور/ ميزان عددي تغييرات دماي صورت گرفته/ پيش بيني ميزان تغييرات دما براي دوره هاي زماني مختلف و بر اساس سناريو هاي متفاوت</a:t>
            </a:r>
            <a:endParaRPr lang="en-US" sz="2800" dirty="0"/>
          </a:p>
          <a:p>
            <a:r>
              <a:rPr lang="fa-IR" sz="2800" dirty="0"/>
              <a:t>تغييرات بارش در نقاط مختلف کشور / ميزان عددي تغييرات بارش صورت گرفته/ پيش بيني ميزان تغييرات بارش براي دوره هاي زماني مختلف و بر اساس سناريو هاي متفاوت</a:t>
            </a:r>
            <a:endParaRPr lang="en-US" sz="2800" dirty="0"/>
          </a:p>
          <a:p>
            <a:r>
              <a:rPr lang="fa-IR" sz="2800" dirty="0"/>
              <a:t>اقدامات صورت گرفته در راستاي موضوع تغيير اقليم در زير بخش هاي مختلف در سطح سياستگذاري/ تدوين راهبرد/ برنامه اجرائي يا برنامه اقدام</a:t>
            </a:r>
            <a:endParaRPr lang="en-US" sz="2800" dirty="0"/>
          </a:p>
          <a:p>
            <a:r>
              <a:rPr lang="fa-IR" sz="2800" dirty="0"/>
              <a:t>وضعيت گازهاي گلخانه اي </a:t>
            </a:r>
            <a:endParaRPr lang="en-US" sz="2800" dirty="0"/>
          </a:p>
          <a:p>
            <a:r>
              <a:rPr lang="fa-IR" sz="2800" dirty="0"/>
              <a:t> </a:t>
            </a:r>
            <a:r>
              <a:rPr lang="fa-IR" sz="2800" b="1" u="sng" dirty="0" smtClean="0"/>
              <a:t>وضعيت </a:t>
            </a:r>
            <a:r>
              <a:rPr lang="fa-IR" sz="2800" b="1" u="sng" dirty="0"/>
              <a:t>مطلوب:</a:t>
            </a:r>
            <a:endParaRPr lang="en-US" sz="2800" dirty="0"/>
          </a:p>
          <a:p>
            <a:r>
              <a:rPr lang="fa-IR" sz="2800" dirty="0"/>
              <a:t>اقدامات ضروري که بايد صورت پذيرد</a:t>
            </a:r>
            <a:endParaRPr lang="en-US" sz="2800" dirty="0"/>
          </a:p>
          <a:p>
            <a:r>
              <a:rPr lang="fa-IR" sz="2800" dirty="0"/>
              <a:t>هر بخش و يا زير بخش ضرورتا مي بايست دور نماي کاري خود را در ارتباط با تغييرات اقليمي تنظيم و تدوين نمايد، تا دستابي به رسيد به وضعيت مطلوب قابل ارزيابي باشد.</a:t>
            </a:r>
            <a:endParaRPr lang="en-US" sz="2800" dirty="0"/>
          </a:p>
          <a:p>
            <a:r>
              <a:rPr lang="fa-IR" sz="2800" b="1" u="sng" dirty="0" smtClean="0"/>
              <a:t>معيارها </a:t>
            </a:r>
            <a:r>
              <a:rPr lang="fa-IR" sz="2800" b="1" u="sng" dirty="0"/>
              <a:t>و شاخص هاي مورد نظر:</a:t>
            </a:r>
            <a:endParaRPr lang="en-US" sz="2800" dirty="0"/>
          </a:p>
          <a:p>
            <a:r>
              <a:rPr lang="fa-IR" sz="2800" dirty="0"/>
              <a:t>تعيين و تدوين معيارها و شاخص ها در دو سطح قابل توجه است:</a:t>
            </a:r>
            <a:endParaRPr lang="en-US" sz="2800" dirty="0"/>
          </a:p>
          <a:p>
            <a:r>
              <a:rPr lang="fa-IR" sz="2800" dirty="0"/>
              <a:t>1- معيارها و شاخص هائي که امکان بررسي تغييرات صورت گرفته را از نظر عوامل اقليمي مثل دما و بارش (آشکار سازي تغييرات واقع شده) ونيز اثرگذاري اين تغييرات بر زير بخشهاي مختلف (آسيب پذيري) را معيين و قابل ارزيابي مي کنند.</a:t>
            </a:r>
            <a:endParaRPr lang="en-US" sz="2800" dirty="0"/>
          </a:p>
          <a:p>
            <a:r>
              <a:rPr lang="fa-IR" sz="2800" dirty="0"/>
              <a:t>2- معيارها و شاخص هائي که امکان بررسي اقدامات در دست اجرا و چگونگي ارزيابي آنچه مرتبط با تغييرات اقليمي در آينده واقع ميشود را فراهم مي نمايند (تطبيق و سازگاري).</a:t>
            </a:r>
            <a:endParaRPr lang="en-US" sz="2800" dirty="0"/>
          </a:p>
          <a:p>
            <a:endParaRPr lang="fa-IR" dirty="0" smtClean="0"/>
          </a:p>
          <a:p>
            <a:endParaRPr lang="fa-IR" dirty="0"/>
          </a:p>
        </p:txBody>
      </p:sp>
    </p:spTree>
    <p:extLst>
      <p:ext uri="{BB962C8B-B14F-4D97-AF65-F5344CB8AC3E}">
        <p14:creationId xmlns:p14="http://schemas.microsoft.com/office/powerpoint/2010/main" val="990312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چالش ها</a:t>
            </a:r>
            <a:endParaRPr lang="fa-IR" dirty="0"/>
          </a:p>
        </p:txBody>
      </p:sp>
      <p:sp>
        <p:nvSpPr>
          <p:cNvPr id="3" name="Content Placeholder 2"/>
          <p:cNvSpPr>
            <a:spLocks noGrp="1"/>
          </p:cNvSpPr>
          <p:nvPr>
            <p:ph idx="1"/>
          </p:nvPr>
        </p:nvSpPr>
        <p:spPr/>
        <p:txBody>
          <a:bodyPr/>
          <a:lstStyle/>
          <a:p>
            <a:pPr algn="just"/>
            <a:r>
              <a:rPr lang="fa-IR" dirty="0" smtClean="0"/>
              <a:t>در جهت ترسیم چالشهای موجود در ارتباط با تغییرات اقلیمی و محیطی درختواره بسیار قطور و پر شاخ و برگی را می توان ترسیم نمود.</a:t>
            </a:r>
          </a:p>
          <a:p>
            <a:pPr algn="just"/>
            <a:r>
              <a:rPr lang="fa-IR" dirty="0" smtClean="0"/>
              <a:t>افزایش دما، نوسانات بارشی و تغییر در نوع بارش، خشکسالی ها، سیل، ریزگردها و سایر موارد از این دست، چالشهای پس از وقوع تغییرات اقلیمی است که در خیلی از موارد اثرات مخرب مدیریت های غلط را خصوصا در مدیریت منابع آب تشدید نموده است.</a:t>
            </a:r>
          </a:p>
          <a:p>
            <a:pPr algn="just"/>
            <a:r>
              <a:rPr lang="fa-IR" dirty="0" smtClean="0"/>
              <a:t>اما چالشهای قبل از وقع را می توان در برداشت غیر علمی و اصولی از تغییرات اقلیمی و عدم توجه در تدوین برنامه صحیح و تخصیص اعتبار مناسب به این بخش دانست. البته علاج واقعه قبل از وقوع باید کرد.</a:t>
            </a:r>
            <a:endParaRPr lang="fa-IR" dirty="0"/>
          </a:p>
        </p:txBody>
      </p:sp>
    </p:spTree>
    <p:extLst>
      <p:ext uri="{BB962C8B-B14F-4D97-AF65-F5344CB8AC3E}">
        <p14:creationId xmlns:p14="http://schemas.microsoft.com/office/powerpoint/2010/main" val="33710344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000" b="1" u="sng" dirty="0">
                <a:solidFill>
                  <a:srgbClr val="FF0000"/>
                </a:solidFill>
              </a:rPr>
              <a:t>يک مثال در مورد دام:</a:t>
            </a:r>
            <a:r>
              <a:rPr lang="en-US" sz="2000" dirty="0">
                <a:solidFill>
                  <a:srgbClr val="FF0000"/>
                </a:solidFill>
              </a:rPr>
              <a:t/>
            </a:r>
            <a:br>
              <a:rPr lang="en-US" sz="2000" dirty="0">
                <a:solidFill>
                  <a:srgbClr val="FF0000"/>
                </a:solidFill>
              </a:rPr>
            </a:br>
            <a:r>
              <a:rPr lang="fa-IR" sz="2000" dirty="0">
                <a:solidFill>
                  <a:srgbClr val="FF0000"/>
                </a:solidFill>
              </a:rPr>
              <a:t>ماتريکس هاي اقدام: پرورش گاو – گاوداري – توليد گوشت – توليد شير </a:t>
            </a:r>
            <a:endParaRPr lang="fa-IR" sz="6000" dirty="0">
              <a:solidFill>
                <a:srgbClr val="FF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95144515"/>
              </p:ext>
            </p:extLst>
          </p:nvPr>
        </p:nvGraphicFramePr>
        <p:xfrm>
          <a:off x="380997" y="2666999"/>
          <a:ext cx="8382002" cy="3886201"/>
        </p:xfrm>
        <a:graphic>
          <a:graphicData uri="http://schemas.openxmlformats.org/drawingml/2006/table">
            <a:tbl>
              <a:tblPr rtl="1" firstRow="1" firstCol="1" bandRow="1">
                <a:tableStyleId>{5C22544A-7EE6-4342-B048-85BDC9FD1C3A}</a:tableStyleId>
              </a:tblPr>
              <a:tblGrid>
                <a:gridCol w="837587"/>
                <a:gridCol w="837587"/>
                <a:gridCol w="837587"/>
                <a:gridCol w="838463"/>
                <a:gridCol w="838463"/>
                <a:gridCol w="838463"/>
                <a:gridCol w="838463"/>
                <a:gridCol w="838463"/>
                <a:gridCol w="838463"/>
                <a:gridCol w="838463"/>
              </a:tblGrid>
              <a:tr h="165977">
                <a:tc rowSpan="2" gridSpan="2">
                  <a:txBody>
                    <a:bodyPr/>
                    <a:lstStyle/>
                    <a:p>
                      <a:pPr algn="r" rtl="1">
                        <a:lnSpc>
                          <a:spcPct val="115000"/>
                        </a:lnSpc>
                        <a:spcAft>
                          <a:spcPts val="0"/>
                        </a:spcAft>
                      </a:pPr>
                      <a:r>
                        <a:rPr lang="fa-IR" sz="1200" dirty="0">
                          <a:effectLst/>
                        </a:rPr>
                        <a:t> </a:t>
                      </a:r>
                      <a:endParaRPr lang="en-US" sz="1200" dirty="0">
                        <a:effectLst/>
                        <a:latin typeface="Calibri"/>
                        <a:ea typeface="Calibri"/>
                        <a:cs typeface="Arial"/>
                      </a:endParaRPr>
                    </a:p>
                  </a:txBody>
                  <a:tcPr marL="63781" marR="63781" marT="0" marB="0"/>
                </a:tc>
                <a:tc rowSpan="2" hMerge="1">
                  <a:txBody>
                    <a:bodyPr/>
                    <a:lstStyle/>
                    <a:p>
                      <a:pPr rtl="1"/>
                      <a:endParaRPr lang="fa-IR"/>
                    </a:p>
                  </a:txBody>
                  <a:tcPr/>
                </a:tc>
                <a:tc gridSpan="8">
                  <a:txBody>
                    <a:bodyPr/>
                    <a:lstStyle/>
                    <a:p>
                      <a:pPr algn="ctr" rtl="1">
                        <a:lnSpc>
                          <a:spcPct val="115000"/>
                        </a:lnSpc>
                        <a:spcAft>
                          <a:spcPts val="0"/>
                        </a:spcAft>
                      </a:pPr>
                      <a:r>
                        <a:rPr lang="fa-IR" sz="1000">
                          <a:effectLst/>
                        </a:rPr>
                        <a:t>استراتژي هاي زير بخشي (داخل وزارت متبوع)</a:t>
                      </a:r>
                      <a:endParaRPr lang="en-US" sz="1000">
                        <a:effectLst/>
                        <a:latin typeface="Calibri"/>
                        <a:ea typeface="Calibri"/>
                        <a:cs typeface="Arial"/>
                      </a:endParaRPr>
                    </a:p>
                  </a:txBody>
                  <a:tcPr marL="63781" marR="63781"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1381395">
                <a:tc gridSpan="2" vMerge="1">
                  <a:txBody>
                    <a:bodyPr/>
                    <a:lstStyle/>
                    <a:p>
                      <a:pPr rtl="1"/>
                      <a:endParaRPr lang="fa-IR"/>
                    </a:p>
                  </a:txBody>
                  <a:tcPr/>
                </a:tc>
                <a:tc hMerge="1" vMerge="1">
                  <a:txBody>
                    <a:bodyPr/>
                    <a:lstStyle/>
                    <a:p>
                      <a:pPr rtl="1"/>
                      <a:endParaRPr lang="fa-IR"/>
                    </a:p>
                  </a:txBody>
                  <a:tcPr/>
                </a:tc>
                <a:tc>
                  <a:txBody>
                    <a:bodyPr/>
                    <a:lstStyle/>
                    <a:p>
                      <a:pPr algn="r" rtl="1">
                        <a:lnSpc>
                          <a:spcPct val="115000"/>
                        </a:lnSpc>
                        <a:spcAft>
                          <a:spcPts val="0"/>
                        </a:spcAft>
                      </a:pPr>
                      <a:r>
                        <a:rPr lang="fa-IR" sz="1200">
                          <a:effectLst/>
                        </a:rPr>
                        <a:t>منابع طبيعي (به عنوان موضوع زير بخشي)</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عشاير (به عنوان موضوع زير بخشي)</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dirty="0">
                          <a:effectLst/>
                        </a:rPr>
                        <a:t>زراعت (کشت علوفه)</a:t>
                      </a:r>
                      <a:endParaRPr lang="en-US" sz="1200" dirty="0">
                        <a:effectLst/>
                        <a:latin typeface="Calibri"/>
                        <a:ea typeface="Calibri"/>
                        <a:cs typeface="Arial"/>
                      </a:endParaRPr>
                    </a:p>
                  </a:txBody>
                  <a:tcPr marL="63781" marR="63781" marT="0" marB="0"/>
                </a:tc>
                <a:tc>
                  <a:txBody>
                    <a:bodyPr/>
                    <a:lstStyle/>
                    <a:p>
                      <a:pPr algn="r" rtl="1">
                        <a:lnSpc>
                          <a:spcPct val="115000"/>
                        </a:lnSpc>
                        <a:spcAft>
                          <a:spcPts val="0"/>
                        </a:spcAft>
                      </a:pPr>
                      <a:r>
                        <a:rPr lang="fa-IR" sz="1200" dirty="0">
                          <a:effectLst/>
                        </a:rPr>
                        <a:t>اقتصادي و اجتماي </a:t>
                      </a:r>
                      <a:endParaRPr lang="en-US" sz="1200" dirty="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آموزش</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dirty="0">
                          <a:effectLst/>
                        </a:rPr>
                        <a:t>ترويج </a:t>
                      </a:r>
                      <a:endParaRPr lang="en-US" sz="1200" dirty="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شيلات (به عنوان موضوع زير بخشي)</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امنيت غذائي (به عنوان موضوع زير بخشي)</a:t>
                      </a:r>
                      <a:endParaRPr lang="en-US" sz="1200">
                        <a:effectLst/>
                        <a:latin typeface="Calibri"/>
                        <a:ea typeface="Calibri"/>
                        <a:cs typeface="Arial"/>
                      </a:endParaRPr>
                    </a:p>
                  </a:txBody>
                  <a:tcPr marL="63781" marR="63781" marT="0" marB="0"/>
                </a:tc>
              </a:tr>
              <a:tr h="584707">
                <a:tc rowSpan="4">
                  <a:txBody>
                    <a:bodyPr/>
                    <a:lstStyle/>
                    <a:p>
                      <a:pPr algn="r" rtl="1">
                        <a:lnSpc>
                          <a:spcPct val="115000"/>
                        </a:lnSpc>
                        <a:spcAft>
                          <a:spcPts val="0"/>
                        </a:spcAft>
                      </a:pPr>
                      <a:r>
                        <a:rPr lang="fa-IR" sz="1200">
                          <a:effectLst/>
                        </a:rPr>
                        <a:t>استراتژي هاي موضوعي</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آشکار سازي تغييرات</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2</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1</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3</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1</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r>
              <a:tr h="783880">
                <a:tc vMerge="1">
                  <a:txBody>
                    <a:bodyPr/>
                    <a:lstStyle/>
                    <a:p>
                      <a:pPr rtl="1"/>
                      <a:endParaRPr lang="fa-IR"/>
                    </a:p>
                  </a:txBody>
                  <a:tcPr/>
                </a:tc>
                <a:tc>
                  <a:txBody>
                    <a:bodyPr/>
                    <a:lstStyle/>
                    <a:p>
                      <a:pPr algn="r" rtl="1">
                        <a:lnSpc>
                          <a:spcPct val="115000"/>
                        </a:lnSpc>
                        <a:spcAft>
                          <a:spcPts val="0"/>
                        </a:spcAft>
                      </a:pPr>
                      <a:r>
                        <a:rPr lang="fa-IR" sz="1200">
                          <a:effectLst/>
                        </a:rPr>
                        <a:t>اثرگذاري و آسيب پذيري</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3</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1</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r>
              <a:tr h="584707">
                <a:tc vMerge="1">
                  <a:txBody>
                    <a:bodyPr/>
                    <a:lstStyle/>
                    <a:p>
                      <a:pPr rtl="1"/>
                      <a:endParaRPr lang="fa-IR"/>
                    </a:p>
                  </a:txBody>
                  <a:tcPr/>
                </a:tc>
                <a:tc>
                  <a:txBody>
                    <a:bodyPr/>
                    <a:lstStyle/>
                    <a:p>
                      <a:pPr algn="r" rtl="1">
                        <a:lnSpc>
                          <a:spcPct val="115000"/>
                        </a:lnSpc>
                        <a:spcAft>
                          <a:spcPts val="0"/>
                        </a:spcAft>
                      </a:pPr>
                      <a:r>
                        <a:rPr lang="fa-IR" sz="1200">
                          <a:effectLst/>
                        </a:rPr>
                        <a:t>تطبيق و سازگاري</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3</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1</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r>
              <a:tr h="385535">
                <a:tc vMerge="1">
                  <a:txBody>
                    <a:bodyPr/>
                    <a:lstStyle/>
                    <a:p>
                      <a:pPr rtl="1"/>
                      <a:endParaRPr lang="fa-IR"/>
                    </a:p>
                  </a:txBody>
                  <a:tcPr/>
                </a:tc>
                <a:tc>
                  <a:txBody>
                    <a:bodyPr/>
                    <a:lstStyle/>
                    <a:p>
                      <a:pPr algn="r" rtl="1">
                        <a:lnSpc>
                          <a:spcPct val="115000"/>
                        </a:lnSpc>
                        <a:spcAft>
                          <a:spcPts val="0"/>
                        </a:spcAft>
                      </a:pPr>
                      <a:r>
                        <a:rPr lang="fa-IR" sz="1200">
                          <a:effectLst/>
                        </a:rPr>
                        <a:t>کاهش انتشار</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5</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2</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4</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a:effectLst/>
                        </a:rPr>
                        <a:t>1</a:t>
                      </a:r>
                      <a:endParaRPr lang="en-US" sz="1200">
                        <a:effectLst/>
                        <a:latin typeface="Calibri"/>
                        <a:ea typeface="Calibri"/>
                        <a:cs typeface="Arial"/>
                      </a:endParaRPr>
                    </a:p>
                  </a:txBody>
                  <a:tcPr marL="63781" marR="63781" marT="0" marB="0"/>
                </a:tc>
                <a:tc>
                  <a:txBody>
                    <a:bodyPr/>
                    <a:lstStyle/>
                    <a:p>
                      <a:pPr algn="r" rtl="1">
                        <a:lnSpc>
                          <a:spcPct val="115000"/>
                        </a:lnSpc>
                        <a:spcAft>
                          <a:spcPts val="0"/>
                        </a:spcAft>
                      </a:pPr>
                      <a:r>
                        <a:rPr lang="fa-IR" sz="1200" dirty="0">
                          <a:effectLst/>
                        </a:rPr>
                        <a:t>5</a:t>
                      </a:r>
                      <a:endParaRPr lang="en-US" sz="1200" dirty="0">
                        <a:effectLst/>
                        <a:latin typeface="Calibri"/>
                        <a:ea typeface="Calibri"/>
                        <a:cs typeface="Arial"/>
                      </a:endParaRPr>
                    </a:p>
                  </a:txBody>
                  <a:tcPr marL="63781" marR="63781" marT="0" marB="0"/>
                </a:tc>
              </a:tr>
            </a:tbl>
          </a:graphicData>
        </a:graphic>
      </p:graphicFrame>
      <p:sp>
        <p:nvSpPr>
          <p:cNvPr id="5" name="Rectangle 1"/>
          <p:cNvSpPr>
            <a:spLocks noChangeArrowheads="1"/>
          </p:cNvSpPr>
          <p:nvPr/>
        </p:nvSpPr>
        <p:spPr bwMode="auto">
          <a:xfrm>
            <a:off x="990600" y="1674913"/>
            <a:ext cx="73914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altLang="fa-IR"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3- ماتريکس استراتژي هاي موضوعي/ و استراتژي هاي زير بخشي (داخل وزارت متبوع) </a:t>
            </a:r>
          </a:p>
          <a:p>
            <a:pPr marL="0" marR="0" lvl="0" indent="0" algn="ctr" defTabSz="914400" rtl="1" eaLnBrk="1" fontAlgn="base" latinLnBrk="0" hangingPunct="1">
              <a:lnSpc>
                <a:spcPct val="100000"/>
              </a:lnSpc>
              <a:spcBef>
                <a:spcPct val="0"/>
              </a:spcBef>
              <a:spcAft>
                <a:spcPct val="0"/>
              </a:spcAft>
              <a:buClrTx/>
              <a:buSzTx/>
              <a:buFontTx/>
              <a:buNone/>
              <a:tabLst/>
            </a:pPr>
            <a:r>
              <a:rPr kumimoji="0" lang="fa-IR" altLang="fa-IR"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(اقدام: پرورش گاو – گاوداري – توليد گوشت – توليد شير)</a:t>
            </a:r>
            <a:endParaRPr kumimoji="0" lang="en-US" altLang="fa-I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fa-IR" altLang="fa-IR"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تذکر: درجه اهميت 1 کمترين و 5 بيشترين</a:t>
            </a:r>
            <a:endParaRPr kumimoji="0" lang="fa-IR" altLang="fa-IR"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2006551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838200"/>
            <a:ext cx="8229600" cy="685800"/>
          </a:xfrm>
        </p:spPr>
        <p:txBody>
          <a:bodyPr>
            <a:noAutofit/>
          </a:bodyPr>
          <a:lstStyle/>
          <a:p>
            <a:pPr algn="ctr"/>
            <a:r>
              <a:rPr lang="fa-IR" sz="1800" dirty="0"/>
              <a:t>شناسائی و تشکیل رئیس و اعضاء تیم چهار زیر برنامه</a:t>
            </a:r>
          </a:p>
        </p:txBody>
      </p:sp>
      <p:sp>
        <p:nvSpPr>
          <p:cNvPr id="5" name="Content Placeholder 4"/>
          <p:cNvSpPr>
            <a:spLocks noGrp="1"/>
          </p:cNvSpPr>
          <p:nvPr>
            <p:ph idx="1"/>
          </p:nvPr>
        </p:nvSpPr>
        <p:spPr>
          <a:xfrm>
            <a:off x="457200" y="2590800"/>
            <a:ext cx="8229600" cy="3886200"/>
          </a:xfrm>
        </p:spPr>
        <p:txBody>
          <a:bodyPr>
            <a:normAutofit/>
          </a:bodyPr>
          <a:lstStyle/>
          <a:p>
            <a:pPr algn="just"/>
            <a:r>
              <a:rPr lang="fa-IR" dirty="0" smtClean="0"/>
              <a:t>از اقدامات مهمی که صورت پذیرفت، شناسائی افراد علاقمند و متخصص و با تجربه در سطح کشور بود تا بتوانند با انگیزه یا مسئولیت زیر برنامه ها را بعهده گیرند و یا بعنوان اعضاء تیم در انجام این مهم مساعدت نمایند. </a:t>
            </a:r>
          </a:p>
          <a:p>
            <a:endParaRPr lang="fa-IR" dirty="0"/>
          </a:p>
        </p:txBody>
      </p:sp>
    </p:spTree>
    <p:extLst>
      <p:ext uri="{BB962C8B-B14F-4D97-AF65-F5344CB8AC3E}">
        <p14:creationId xmlns:p14="http://schemas.microsoft.com/office/powerpoint/2010/main" val="990312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t>اعضاء پیشنهادی داراي ابلاغ کمیته راهبردی برای "برنامه کلان ملي تحقیقات تغییر اقلیم" </a:t>
            </a:r>
          </a:p>
        </p:txBody>
      </p:sp>
      <p:sp>
        <p:nvSpPr>
          <p:cNvPr id="3" name="Content Placeholder 2"/>
          <p:cNvSpPr>
            <a:spLocks noGrp="1"/>
          </p:cNvSpPr>
          <p:nvPr>
            <p:ph idx="1"/>
          </p:nvPr>
        </p:nvSpPr>
        <p:spPr/>
        <p:txBody>
          <a:bodyPr>
            <a:normAutofit fontScale="70000" lnSpcReduction="20000"/>
          </a:bodyPr>
          <a:lstStyle/>
          <a:p>
            <a:r>
              <a:rPr lang="fa-IR" b="1" dirty="0"/>
              <a:t>دکتر مصطفی جعفری مجری مسئول تدوین برنامه کلان تغییر اقلیم </a:t>
            </a:r>
            <a:endParaRPr lang="en-US" dirty="0"/>
          </a:p>
          <a:p>
            <a:r>
              <a:rPr lang="fa-IR" b="1" dirty="0"/>
              <a:t>و رئیس گروه راهبری برنامه کلان تغییر اقلیم</a:t>
            </a:r>
            <a:endParaRPr lang="en-US" dirty="0"/>
          </a:p>
          <a:p>
            <a:r>
              <a:rPr lang="fa-IR" b="1" dirty="0"/>
              <a:t> </a:t>
            </a:r>
            <a:endParaRPr lang="en-US" dirty="0"/>
          </a:p>
          <a:p>
            <a:r>
              <a:rPr lang="fa-IR" dirty="0"/>
              <a:t>1- آقاي دکتر مسعود گودرزي – عضو هيئت علمي - پژوهشکده حفاطت خاک و آبخيزداري </a:t>
            </a:r>
            <a:endParaRPr lang="en-US" dirty="0"/>
          </a:p>
          <a:p>
            <a:r>
              <a:rPr lang="fa-IR" b="1" dirty="0"/>
              <a:t>(مسئول گروه 1- زير برنامه "آشکار سازي تغييرات اقليمي واقع شده")</a:t>
            </a:r>
            <a:endParaRPr lang="en-US" dirty="0"/>
          </a:p>
          <a:p>
            <a:r>
              <a:rPr lang="fa-IR" dirty="0"/>
              <a:t>2- آقاي دکتر علیرضا اسلامی – عضو هيئت علمي -  مرکز تحقيقات و آموزش کشاورزي و منابع طبيعي استان خراسان رضوي</a:t>
            </a:r>
            <a:endParaRPr lang="en-US" dirty="0"/>
          </a:p>
          <a:p>
            <a:r>
              <a:rPr lang="fa-IR" b="1" dirty="0"/>
              <a:t>(مسئول گروه 2- زير برنامه "اثر گذاري و آسيب پذيري تغييرات اقليمي")</a:t>
            </a:r>
            <a:endParaRPr lang="en-US" dirty="0"/>
          </a:p>
          <a:p>
            <a:r>
              <a:rPr lang="fa-IR" dirty="0"/>
              <a:t>3- آقاي دکتر کوروش بهنام فر – رشته فيزيولوژي – مسئول بخش تحقيقات منابع طبيعي مرکز تحقيقات و آموزش کشاورزي و منابع طبيعي خوزستان </a:t>
            </a:r>
            <a:endParaRPr lang="en-US" dirty="0"/>
          </a:p>
          <a:p>
            <a:r>
              <a:rPr lang="fa-IR" b="1" dirty="0"/>
              <a:t>(مسئول گروه 3- زير برنامه "تطبيق و سازگاري به تغييرات اقليمي واقع شده و محتمل به وقوع در آينده")</a:t>
            </a:r>
            <a:endParaRPr lang="en-US" dirty="0"/>
          </a:p>
          <a:p>
            <a:r>
              <a:rPr lang="fa-IR" dirty="0"/>
              <a:t>4- آقاي دکتر سيد علي اکبر رضائي – عضو هيئت علمي - رشته اکولوژي جنگل – رئيس بخش تحقيقات حفاظت خاک و آبخيزداري مرکز تحقيقات و آموزش کشاورزي و منابع طبيعي استان مازندران</a:t>
            </a:r>
            <a:endParaRPr lang="en-US" dirty="0"/>
          </a:p>
          <a:p>
            <a:r>
              <a:rPr lang="fa-IR" b="1" dirty="0"/>
              <a:t>(مسئول گروه 4- زير برنامه "کاهش انتشار گازهاي گلخانه اي")</a:t>
            </a:r>
            <a:endParaRPr lang="en-US" dirty="0"/>
          </a:p>
          <a:p>
            <a:r>
              <a:rPr lang="fa-IR" dirty="0"/>
              <a:t>اولین کمیته راهبردی برنامه کلان تغییر اقلیم در تاریخ 25/11/94 با حضور مدیر برنامه استراتژیک سازمان تات به منظور بررسی ابعاد کار و چگونگی اقدام و افق پیش رو تشکیل گردید.</a:t>
            </a:r>
            <a:endParaRPr lang="en-US" dirty="0"/>
          </a:p>
          <a:p>
            <a:endParaRPr lang="fa-IR" dirty="0"/>
          </a:p>
        </p:txBody>
      </p:sp>
    </p:spTree>
    <p:extLst>
      <p:ext uri="{BB962C8B-B14F-4D97-AF65-F5344CB8AC3E}">
        <p14:creationId xmlns:p14="http://schemas.microsoft.com/office/powerpoint/2010/main" val="9253791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90600"/>
            <a:ext cx="8229600" cy="533400"/>
          </a:xfrm>
        </p:spPr>
        <p:txBody>
          <a:bodyPr>
            <a:noAutofit/>
          </a:bodyPr>
          <a:lstStyle/>
          <a:p>
            <a:pPr algn="ctr"/>
            <a:r>
              <a:rPr lang="fa-IR" sz="1600" dirty="0"/>
              <a:t>هماهنگی و تشکیل جلسات فردی و گروهی با زیر برنامه ها</a:t>
            </a:r>
          </a:p>
        </p:txBody>
      </p:sp>
      <p:sp>
        <p:nvSpPr>
          <p:cNvPr id="5" name="Content Placeholder 4"/>
          <p:cNvSpPr>
            <a:spLocks noGrp="1"/>
          </p:cNvSpPr>
          <p:nvPr>
            <p:ph idx="1"/>
          </p:nvPr>
        </p:nvSpPr>
        <p:spPr>
          <a:xfrm>
            <a:off x="457200" y="2133600"/>
            <a:ext cx="8229600" cy="4343400"/>
          </a:xfrm>
        </p:spPr>
        <p:txBody>
          <a:bodyPr>
            <a:normAutofit/>
          </a:bodyPr>
          <a:lstStyle/>
          <a:p>
            <a:r>
              <a:rPr lang="fa-IR" dirty="0" smtClean="0"/>
              <a:t>پس از شناسائی افراد چهار نفر بعنوان مسئولین چهار زیر برنامه تعیین شدند.</a:t>
            </a:r>
          </a:p>
          <a:p>
            <a:r>
              <a:rPr lang="fa-IR" dirty="0" smtClean="0"/>
              <a:t>سپس با همکاری و کوشش ایشان اعضاء تیم هر زیر برنامه شناسائی و تعیین شدند.</a:t>
            </a:r>
          </a:p>
          <a:p>
            <a:r>
              <a:rPr lang="fa-IR" dirty="0" smtClean="0"/>
              <a:t>مجریان پروژه ها (روسای زیر برنامه ها) در چهار نقطه کشور مستقر هستند (تهران، خراسان شمالی، خوزستان و مازندران) و انتخاب اعضاء تیم بصورت ملی صورت گرفته است. </a:t>
            </a:r>
          </a:p>
          <a:p>
            <a:r>
              <a:rPr lang="fa-IR" dirty="0" smtClean="0"/>
              <a:t>در ادامه هماهنگی و جلسات متعددی با روسای چهار زیر برنامه و همچنین با اعضاء تیم کاری ایشان برگزار گردید.</a:t>
            </a:r>
          </a:p>
          <a:p>
            <a:endParaRPr lang="fa-IR" dirty="0"/>
          </a:p>
        </p:txBody>
      </p:sp>
    </p:spTree>
    <p:extLst>
      <p:ext uri="{BB962C8B-B14F-4D97-AF65-F5344CB8AC3E}">
        <p14:creationId xmlns:p14="http://schemas.microsoft.com/office/powerpoint/2010/main" val="990312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14400"/>
            <a:ext cx="8229600" cy="609600"/>
          </a:xfrm>
        </p:spPr>
        <p:txBody>
          <a:bodyPr>
            <a:normAutofit/>
          </a:bodyPr>
          <a:lstStyle/>
          <a:p>
            <a:pPr algn="ctr"/>
            <a:r>
              <a:rPr lang="fa-IR" sz="1400" dirty="0"/>
              <a:t>صدور ابلاغ های مسئولیت توسط </a:t>
            </a:r>
            <a:r>
              <a:rPr lang="fa-IR" sz="1300" dirty="0"/>
              <a:t>معاون محترم پژوهشی سازمان تات (برای مجریان زیر برنامه ها – پروژه ها)</a:t>
            </a:r>
          </a:p>
        </p:txBody>
      </p:sp>
      <p:sp>
        <p:nvSpPr>
          <p:cNvPr id="5" name="Content Placeholder 4"/>
          <p:cNvSpPr>
            <a:spLocks noGrp="1"/>
          </p:cNvSpPr>
          <p:nvPr>
            <p:ph idx="1"/>
          </p:nvPr>
        </p:nvSpPr>
        <p:spPr>
          <a:xfrm>
            <a:off x="457200" y="2743200"/>
            <a:ext cx="8229600" cy="3733800"/>
          </a:xfrm>
        </p:spPr>
        <p:txBody>
          <a:bodyPr>
            <a:normAutofit/>
          </a:bodyPr>
          <a:lstStyle/>
          <a:p>
            <a:pPr algn="just"/>
            <a:r>
              <a:rPr lang="fa-IR" dirty="0" smtClean="0"/>
              <a:t>بمنظور ساماندهی منطقی  انجام این مهم در سازمان تات، با پیگیری مدیر محترم برنامه استراتژیک سازمان، ابلاغ های مجریان پروژه ها و اعضاء تیم آنها توسط معاون محترم پژوهشی و فنآوری سازمان تات صادر گردید.</a:t>
            </a:r>
          </a:p>
          <a:p>
            <a:endParaRPr lang="fa-IR" dirty="0"/>
          </a:p>
        </p:txBody>
      </p:sp>
    </p:spTree>
    <p:extLst>
      <p:ext uri="{BB962C8B-B14F-4D97-AF65-F5344CB8AC3E}">
        <p14:creationId xmlns:p14="http://schemas.microsoft.com/office/powerpoint/2010/main" val="990312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تصویب و ابلاغ طرح تغییر اقلیم در25/ 10/ 95</a:t>
            </a:r>
            <a:endParaRPr lang="fa-IR" dirty="0"/>
          </a:p>
        </p:txBody>
      </p:sp>
      <p:sp>
        <p:nvSpPr>
          <p:cNvPr id="3" name="Content Placeholder 2"/>
          <p:cNvSpPr>
            <a:spLocks noGrp="1"/>
          </p:cNvSpPr>
          <p:nvPr>
            <p:ph idx="1"/>
          </p:nvPr>
        </p:nvSpPr>
        <p:spPr/>
        <p:txBody>
          <a:bodyPr/>
          <a:lstStyle/>
          <a:p>
            <a:r>
              <a:rPr lang="fa-IR" dirty="0" smtClean="0"/>
              <a:t>ارسال نامه در جهت مساعدت برای اجرای مناسب طرح:</a:t>
            </a:r>
          </a:p>
          <a:p>
            <a:endParaRPr lang="fa-IR" dirty="0"/>
          </a:p>
          <a:p>
            <a:r>
              <a:rPr lang="fa-IR" dirty="0"/>
              <a:t>موسسه تحقیقات جنگلها و مراتع کشور</a:t>
            </a:r>
          </a:p>
          <a:p>
            <a:endParaRPr lang="fa-IR" dirty="0" smtClean="0"/>
          </a:p>
          <a:p>
            <a:r>
              <a:rPr lang="fa-IR" dirty="0" smtClean="0"/>
              <a:t>پژوهشکده حفاظت خاک و آبخیزداری</a:t>
            </a:r>
          </a:p>
          <a:p>
            <a:r>
              <a:rPr lang="fa-IR" dirty="0" smtClean="0"/>
              <a:t>مرکز تحقیقات خراسان شمالی</a:t>
            </a:r>
          </a:p>
          <a:p>
            <a:r>
              <a:rPr lang="fa-IR" dirty="0" smtClean="0"/>
              <a:t>مرکز </a:t>
            </a:r>
            <a:r>
              <a:rPr lang="fa-IR" dirty="0"/>
              <a:t>تحقیقات </a:t>
            </a:r>
            <a:r>
              <a:rPr lang="fa-IR" dirty="0" smtClean="0"/>
              <a:t>خوزستان</a:t>
            </a:r>
          </a:p>
          <a:p>
            <a:r>
              <a:rPr lang="fa-IR" dirty="0" smtClean="0"/>
              <a:t>مرکز </a:t>
            </a:r>
            <a:r>
              <a:rPr lang="fa-IR" dirty="0"/>
              <a:t>تحقیقات </a:t>
            </a:r>
            <a:r>
              <a:rPr lang="fa-IR" dirty="0" smtClean="0"/>
              <a:t>مازندران</a:t>
            </a:r>
          </a:p>
        </p:txBody>
      </p:sp>
    </p:spTree>
    <p:extLst>
      <p:ext uri="{BB962C8B-B14F-4D97-AF65-F5344CB8AC3E}">
        <p14:creationId xmlns:p14="http://schemas.microsoft.com/office/powerpoint/2010/main" val="37598849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26" name="Picture 2" descr="C:\Users\mjafari\Desktop\ابلاغ طرح دکتر جعفری\ابلاغ طرح کلان تغییر اقلیم - دکتر جعفری.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59931" y="137900"/>
            <a:ext cx="4698069" cy="672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7852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t>فهرست خلاصه گزارش برنامه کلان تحقیقات تغییر اقلیم:</a:t>
            </a:r>
            <a:endParaRPr lang="fa-IR" dirty="0"/>
          </a:p>
        </p:txBody>
      </p:sp>
      <p:sp>
        <p:nvSpPr>
          <p:cNvPr id="3" name="Content Placeholder 2"/>
          <p:cNvSpPr>
            <a:spLocks noGrp="1"/>
          </p:cNvSpPr>
          <p:nvPr>
            <p:ph idx="1"/>
          </p:nvPr>
        </p:nvSpPr>
        <p:spPr/>
        <p:txBody>
          <a:bodyPr/>
          <a:lstStyle/>
          <a:p>
            <a:r>
              <a:rPr lang="fa-IR" dirty="0" smtClean="0"/>
              <a:t>گزارش وضعیت موجود در چهار زیر برنامه:</a:t>
            </a:r>
          </a:p>
          <a:p>
            <a:pPr lvl="1"/>
            <a:r>
              <a:rPr lang="fa-IR" dirty="0" smtClean="0"/>
              <a:t>آشکار سازی تغییرات (دما، بارش و سایر موارد در بازه زمانی که داده موجود است.)</a:t>
            </a:r>
          </a:p>
          <a:p>
            <a:pPr lvl="1"/>
            <a:r>
              <a:rPr lang="fa-IR" dirty="0" smtClean="0"/>
              <a:t>اثرگذاری و آسیب پذیری (تعیین بخشهای متاثر و آسیب دیده)</a:t>
            </a:r>
          </a:p>
          <a:p>
            <a:pPr lvl="1"/>
            <a:r>
              <a:rPr lang="fa-IR" dirty="0" smtClean="0"/>
              <a:t>سازگاری (تصویر سازگاری های انجام شده با تغییرات اقلیمی)</a:t>
            </a:r>
          </a:p>
          <a:p>
            <a:pPr lvl="1"/>
            <a:r>
              <a:rPr lang="fa-IR" dirty="0" smtClean="0"/>
              <a:t>کاهش </a:t>
            </a:r>
            <a:r>
              <a:rPr lang="fa-IR" dirty="0"/>
              <a:t>(تصویر </a:t>
            </a:r>
            <a:r>
              <a:rPr lang="fa-IR" dirty="0" smtClean="0"/>
              <a:t>اقدامات در جهت کاهش گازهای گلخانه ای و کاهش اثرات تغییرات </a:t>
            </a:r>
            <a:r>
              <a:rPr lang="fa-IR" dirty="0"/>
              <a:t>اقلیمی</a:t>
            </a:r>
            <a:r>
              <a:rPr lang="fa-IR" dirty="0" smtClean="0"/>
              <a:t>)</a:t>
            </a:r>
          </a:p>
          <a:p>
            <a:pPr lvl="1"/>
            <a:endParaRPr lang="fa-IR" dirty="0" smtClean="0"/>
          </a:p>
          <a:p>
            <a:r>
              <a:rPr lang="fa-IR" dirty="0" smtClean="0"/>
              <a:t>چالشها در </a:t>
            </a:r>
            <a:r>
              <a:rPr lang="fa-IR" dirty="0"/>
              <a:t>چهار زیر برنامه:</a:t>
            </a:r>
          </a:p>
          <a:p>
            <a:pPr lvl="1"/>
            <a:r>
              <a:rPr lang="fa-IR" dirty="0"/>
              <a:t>آشکار سازی </a:t>
            </a:r>
            <a:r>
              <a:rPr lang="fa-IR" dirty="0" smtClean="0"/>
              <a:t>تغییرات (تدوین چالشهای موجود در دستیابی به داده ها و یا ثبت داده ها)</a:t>
            </a:r>
            <a:endParaRPr lang="fa-IR" dirty="0"/>
          </a:p>
          <a:p>
            <a:pPr lvl="1"/>
            <a:r>
              <a:rPr lang="fa-IR" dirty="0"/>
              <a:t>اثرگذاری و آسیب </a:t>
            </a:r>
            <a:r>
              <a:rPr lang="fa-IR" dirty="0" smtClean="0"/>
              <a:t>پذیری (اثرگذاری های شدید و بحرانهای حاصل از تغییرات اقلیمی)</a:t>
            </a:r>
            <a:endParaRPr lang="fa-IR" dirty="0"/>
          </a:p>
          <a:p>
            <a:pPr lvl="1"/>
            <a:r>
              <a:rPr lang="fa-IR" dirty="0" smtClean="0"/>
              <a:t>سازگاری (چالشها موجود در مسیر برنامه های سازگاری)</a:t>
            </a:r>
            <a:endParaRPr lang="fa-IR" dirty="0"/>
          </a:p>
          <a:p>
            <a:pPr lvl="1"/>
            <a:r>
              <a:rPr lang="fa-IR" dirty="0" smtClean="0"/>
              <a:t>کاهش </a:t>
            </a:r>
            <a:r>
              <a:rPr lang="fa-IR" dirty="0"/>
              <a:t>(چالشها موجود در مسیر برنامه های </a:t>
            </a:r>
            <a:r>
              <a:rPr lang="fa-IR" dirty="0" smtClean="0"/>
              <a:t>کاهش گازهای گلخانه ای و اصلاح الگوی مصرف انرژی)</a:t>
            </a:r>
            <a:endParaRPr lang="fa-IR" dirty="0"/>
          </a:p>
          <a:p>
            <a:pPr lvl="1"/>
            <a:endParaRPr lang="fa-IR" dirty="0" smtClean="0"/>
          </a:p>
        </p:txBody>
      </p:sp>
    </p:spTree>
    <p:extLst>
      <p:ext uri="{BB962C8B-B14F-4D97-AF65-F5344CB8AC3E}">
        <p14:creationId xmlns:p14="http://schemas.microsoft.com/office/powerpoint/2010/main" val="28282895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وضعیت موجود</a:t>
            </a:r>
            <a:endParaRPr lang="fa-IR" dirty="0"/>
          </a:p>
        </p:txBody>
      </p:sp>
      <p:sp>
        <p:nvSpPr>
          <p:cNvPr id="3" name="Content Placeholder 2"/>
          <p:cNvSpPr>
            <a:spLocks noGrp="1"/>
          </p:cNvSpPr>
          <p:nvPr>
            <p:ph idx="1"/>
          </p:nvPr>
        </p:nvSpPr>
        <p:spPr/>
        <p:txBody>
          <a:bodyPr>
            <a:normAutofit/>
          </a:bodyPr>
          <a:lstStyle/>
          <a:p>
            <a:pPr algn="just"/>
            <a:r>
              <a:rPr lang="fa-IR" sz="1200" dirty="0"/>
              <a:t> </a:t>
            </a:r>
            <a:r>
              <a:rPr lang="fa-IR" sz="1200" dirty="0" smtClean="0"/>
              <a:t>موجودی </a:t>
            </a:r>
            <a:r>
              <a:rPr lang="fa-IR" sz="1200" dirty="0"/>
              <a:t>انتشار گازهای گلخانه ای بر اساس دستورالعمل تهیه گزارشات ملی کشورهای غیر ضمیمه یک، برای سال پایه 1379  (2000 میلادی)  و 1390 (2011 میلادی) در دومین  و سومین گزارش ملی کشور جهت ارائه آن به دبیرخانه کنوانسیون تغییر آب و هوا محاسبه گردیده است. در راستای تهیه این سیاهه، دفتر طرح ملی تغییر آب و هوای ایران در جهت کسب و جمع آوری اطلاعات مورد نیاز جهت محاسبه میزان انتشار، با مشکلات زیادی مواجه بوده است چرا که ساختارهای لازم جهت جمع آوری و طبقه بندی اطلاعات بر اساس آنچه دستورالعمل </a:t>
            </a:r>
            <a:r>
              <a:rPr lang="en-US" sz="1200" dirty="0"/>
              <a:t>IPCC </a:t>
            </a:r>
            <a:r>
              <a:rPr lang="fa-IR" sz="1200" dirty="0" smtClean="0"/>
              <a:t> بیان </a:t>
            </a:r>
            <a:r>
              <a:rPr lang="fa-IR" sz="1200" dirty="0"/>
              <a:t>می دارد، در کشور موجود نیست در نتیجه بمنظور بهبود کیفیت اطلاعات و توسعه فاکتورهای انتشار محلی در آینده نیازمند به انجام فعالیتها و تحقیقات گسترده ای در این زمینه در کشور است. </a:t>
            </a:r>
            <a:endParaRPr lang="fa-IR" sz="1200" dirty="0" smtClean="0"/>
          </a:p>
          <a:p>
            <a:pPr algn="just"/>
            <a:r>
              <a:rPr lang="fa-IR" sz="1200" dirty="0" smtClean="0"/>
              <a:t>بر </a:t>
            </a:r>
            <a:r>
              <a:rPr lang="fa-IR" sz="1200" dirty="0"/>
              <a:t>اساس نتایج بدست آمده از موجودی انتشار، مشاهده شده است که عدم قطعیت داده های جمع آوری شده در بخش جنگل زیاد است که این موضوع نیازمند این است که در آینده روند تهیه سیاهه موجودی انتشار بخش جنگل اصلاح شده و با دقت بیشتری دنبال شود. </a:t>
            </a:r>
            <a:endParaRPr lang="fa-IR" sz="1200" dirty="0" smtClean="0"/>
          </a:p>
          <a:p>
            <a:pPr algn="just"/>
            <a:r>
              <a:rPr lang="fa-IR" sz="1200" dirty="0" smtClean="0"/>
              <a:t>همچنین </a:t>
            </a:r>
            <a:r>
              <a:rPr lang="fa-IR" sz="1200" dirty="0"/>
              <a:t>اطلاعات مورد نیاز برای محاسبه موجودی انتشار کربن از خاکهای کشاورزی در کشور قابل دسترس نیست لذا، محاسبه انتشار این بخش در تهیه گزارش سیاهه موجودی انتشارحذف شده است. </a:t>
            </a:r>
            <a:endParaRPr lang="fa-IR" sz="1200" dirty="0" smtClean="0"/>
          </a:p>
          <a:p>
            <a:pPr algn="just"/>
            <a:r>
              <a:rPr lang="fa-IR" sz="1200" dirty="0" smtClean="0"/>
              <a:t>کل </a:t>
            </a:r>
            <a:r>
              <a:rPr lang="fa-IR" sz="1200" dirty="0"/>
              <a:t>میزان انتشار </a:t>
            </a:r>
            <a:r>
              <a:rPr lang="en-US" sz="1200" dirty="0"/>
              <a:t>CO</a:t>
            </a:r>
            <a:r>
              <a:rPr lang="en-US" sz="1200" baseline="-25000" dirty="0"/>
              <a:t>2</a:t>
            </a:r>
            <a:r>
              <a:rPr lang="en-US" sz="1200" dirty="0"/>
              <a:t> </a:t>
            </a:r>
            <a:r>
              <a:rPr lang="fa-IR" sz="1200" dirty="0"/>
              <a:t>از بخشهای مختلف کشور در سال 2000  در حدود </a:t>
            </a:r>
            <a:r>
              <a:rPr lang="fa-IR" sz="1200" dirty="0" smtClean="0"/>
              <a:t>375187 </a:t>
            </a:r>
            <a:r>
              <a:rPr lang="fa-IR" sz="1200" dirty="0"/>
              <a:t>هزار تن می باشد که همانطور که در </a:t>
            </a:r>
            <a:r>
              <a:rPr lang="fa-IR" sz="1200" dirty="0" smtClean="0"/>
              <a:t>نمودار ملاحظه  </a:t>
            </a:r>
            <a:r>
              <a:rPr lang="fa-IR" sz="1200" dirty="0"/>
              <a:t>می شود از كل اين ميزان در حدود 90% از بخش انرژی انتشار یافته و فرآیندهای صنعتی و جنگل به ترتیب 8% و 2% از کل میزان انتشاردی اکسید کربن را به خود اختصاص می دهند.  </a:t>
            </a:r>
            <a:endParaRPr lang="fa-IR" sz="1200" dirty="0" smtClean="0"/>
          </a:p>
          <a:p>
            <a:pPr algn="just"/>
            <a:r>
              <a:rPr lang="fa-IR" sz="1200" dirty="0" smtClean="0"/>
              <a:t>کل </a:t>
            </a:r>
            <a:r>
              <a:rPr lang="fa-IR" sz="1200" dirty="0"/>
              <a:t>معادل انتشار  </a:t>
            </a:r>
            <a:r>
              <a:rPr lang="en-US" sz="1200" dirty="0"/>
              <a:t>CO</a:t>
            </a:r>
            <a:r>
              <a:rPr lang="en-US" sz="1200" baseline="-25000" dirty="0"/>
              <a:t>2</a:t>
            </a:r>
            <a:r>
              <a:rPr lang="en-US" sz="1200" dirty="0"/>
              <a:t> </a:t>
            </a:r>
            <a:r>
              <a:rPr lang="fa-IR" sz="1200" dirty="0"/>
              <a:t>در سال 2000 میلادی در </a:t>
            </a:r>
            <a:r>
              <a:rPr lang="fa-IR" sz="1200" dirty="0" smtClean="0"/>
              <a:t>حدود 491052 </a:t>
            </a:r>
            <a:r>
              <a:rPr lang="fa-IR" sz="1200" dirty="0"/>
              <a:t>هزار تن تخمین زده شده است. همانطور که در </a:t>
            </a:r>
            <a:r>
              <a:rPr lang="fa-IR" sz="1200" dirty="0" smtClean="0"/>
              <a:t>نمودار ها نشان </a:t>
            </a:r>
            <a:r>
              <a:rPr lang="fa-IR" sz="1200" dirty="0"/>
              <a:t>داده شده است، بخش انرژی با 77% بیشترین  سهم و بخش جنگل با 2% کمترین سهم از کل میزان انتشار معادل دی اکسید کربن گازهای گلخانه ای را در برمی گیرند. </a:t>
            </a:r>
            <a:endParaRPr lang="fa-IR" sz="1200" dirty="0" smtClean="0"/>
          </a:p>
          <a:p>
            <a:pPr algn="just"/>
            <a:r>
              <a:rPr lang="fa-IR" sz="1200" dirty="0" smtClean="0"/>
              <a:t>نکته </a:t>
            </a:r>
            <a:r>
              <a:rPr lang="fa-IR" sz="1200" dirty="0"/>
              <a:t>حائز اهمیت این است که بخش جنگل که 2% از سهم میزان انتشارات </a:t>
            </a:r>
            <a:r>
              <a:rPr lang="en-US" sz="1200" dirty="0"/>
              <a:t>CO</a:t>
            </a:r>
            <a:r>
              <a:rPr lang="en-US" sz="1200" baseline="-25000" dirty="0"/>
              <a:t>2</a:t>
            </a:r>
            <a:r>
              <a:rPr lang="en-US" sz="1200" dirty="0"/>
              <a:t> </a:t>
            </a:r>
            <a:r>
              <a:rPr lang="fa-IR" sz="1200" dirty="0"/>
              <a:t>را به خود اختصاص داده است، که به جای منبع جذب، بعنوان منبع انتشار مجازی گازهای گلخانه ای می باشد که این امر نشان از جنگل زدایی در سالهای اخیر در کشور است. علیرغم اینکه در مورد انتشارات هیدروفلوئور کربن ها (</a:t>
            </a:r>
            <a:r>
              <a:rPr lang="en-US" sz="1200" dirty="0"/>
              <a:t>HFC</a:t>
            </a:r>
            <a:r>
              <a:rPr lang="fa-IR" sz="1200" dirty="0"/>
              <a:t>ها)، پرفلوئورکربن ها (</a:t>
            </a:r>
            <a:r>
              <a:rPr lang="en-US" sz="1200" dirty="0"/>
              <a:t>PFC </a:t>
            </a:r>
            <a:r>
              <a:rPr lang="fa-IR" sz="1200" dirty="0"/>
              <a:t>ها) و سولفور هگزا فلوراید </a:t>
            </a:r>
            <a:r>
              <a:rPr lang="en-US" sz="1200" dirty="0"/>
              <a:t>SF6 </a:t>
            </a:r>
            <a:r>
              <a:rPr lang="fa-IR" sz="1200" dirty="0"/>
              <a:t>اطلاعات معتبری در کشور در دسترس نیست، اما سهم این گازها از میزان انتشار در بخش فرآیندهای صنعتی به ترتیب در حدود 248، 220 و 40  تن برآورد شده است. اطلاعات </a:t>
            </a:r>
            <a:r>
              <a:rPr lang="fa-IR" sz="1200" dirty="0" smtClean="0"/>
              <a:t>موجود نشان </a:t>
            </a:r>
            <a:r>
              <a:rPr lang="fa-IR" sz="1200" dirty="0"/>
              <a:t>می دهد که که در سال 1390 بیشترین سهم تولید گازهای گلخانه ای در بخش گشاورزی متعلق به دام و تخمیر امعائی است که </a:t>
            </a:r>
            <a:r>
              <a:rPr lang="fa-IR" sz="1200" dirty="0" smtClean="0"/>
              <a:t>85</a:t>
            </a:r>
            <a:r>
              <a:rPr lang="fa-IR" sz="1200" dirty="0"/>
              <a:t>% از انتشار گاز متان را بعهده دارد پس از آن کاربرد کودهای ازته جهت مدیریت خاکهای زراعی و ارازی شالیزاری منبع عمده گازهای گلخانه ای کشور به حساب می آید. </a:t>
            </a:r>
          </a:p>
        </p:txBody>
      </p:sp>
    </p:spTree>
    <p:extLst>
      <p:ext uri="{BB962C8B-B14F-4D97-AF65-F5344CB8AC3E}">
        <p14:creationId xmlns:p14="http://schemas.microsoft.com/office/powerpoint/2010/main" val="42675840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400" dirty="0"/>
              <a:t>سهم بخشهای مختلف کشور در میزان انتشارات </a:t>
            </a:r>
            <a:r>
              <a:rPr lang="en-US" sz="2400" dirty="0"/>
              <a:t>CO</a:t>
            </a:r>
            <a:r>
              <a:rPr lang="en-US" sz="2400" baseline="-25000" dirty="0"/>
              <a:t>2</a:t>
            </a:r>
            <a:r>
              <a:rPr lang="en-US" sz="2400" dirty="0"/>
              <a:t> </a:t>
            </a:r>
            <a:r>
              <a:rPr lang="fa-IR" sz="2400" dirty="0" smtClean="0"/>
              <a:t> در </a:t>
            </a:r>
            <a:r>
              <a:rPr lang="fa-IR" sz="2400" dirty="0"/>
              <a:t>سال 1390</a:t>
            </a:r>
          </a:p>
        </p:txBody>
      </p:sp>
      <p:pic>
        <p:nvPicPr>
          <p:cNvPr id="4" name="Content Placeholder 3" descr="g3.png"/>
          <p:cNvPicPr>
            <a:picLocks noGrp="1"/>
          </p:cNvPicPr>
          <p:nvPr>
            <p:ph idx="1"/>
          </p:nvPr>
        </p:nvPicPr>
        <p:blipFill>
          <a:blip r:embed="rId2" cstate="print"/>
          <a:srcRect/>
          <a:stretch>
            <a:fillRect/>
          </a:stretch>
        </p:blipFill>
        <p:spPr bwMode="auto">
          <a:xfrm>
            <a:off x="1524000" y="1828800"/>
            <a:ext cx="6019800" cy="4114800"/>
          </a:xfrm>
          <a:prstGeom prst="rect">
            <a:avLst/>
          </a:prstGeom>
          <a:noFill/>
          <a:ln w="9525">
            <a:noFill/>
            <a:miter lim="800000"/>
            <a:headEnd/>
            <a:tailEnd/>
          </a:ln>
        </p:spPr>
      </p:pic>
    </p:spTree>
    <p:extLst>
      <p:ext uri="{BB962C8B-B14F-4D97-AF65-F5344CB8AC3E}">
        <p14:creationId xmlns:p14="http://schemas.microsoft.com/office/powerpoint/2010/main" val="35341721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وضعیت موجود</a:t>
            </a:r>
            <a:endParaRPr lang="fa-IR" dirty="0"/>
          </a:p>
        </p:txBody>
      </p:sp>
      <p:sp>
        <p:nvSpPr>
          <p:cNvPr id="3" name="Content Placeholder 2"/>
          <p:cNvSpPr>
            <a:spLocks noGrp="1"/>
          </p:cNvSpPr>
          <p:nvPr>
            <p:ph idx="1"/>
          </p:nvPr>
        </p:nvSpPr>
        <p:spPr/>
        <p:txBody>
          <a:bodyPr>
            <a:normAutofit lnSpcReduction="10000"/>
          </a:bodyPr>
          <a:lstStyle/>
          <a:p>
            <a:r>
              <a:rPr lang="fa-IR" dirty="0" smtClean="0"/>
              <a:t>بر اساس اسناد علمی و تحقیقات و بررسی های موجود در سطح بین المللی، منطقه ای، ملی و محلی به قطعیت می توان بیان نمود که:</a:t>
            </a:r>
          </a:p>
          <a:p>
            <a:r>
              <a:rPr lang="fa-IR" dirty="0" smtClean="0"/>
              <a:t>1- در اغلب مناطق دما افزایش یافته است.</a:t>
            </a:r>
          </a:p>
          <a:p>
            <a:r>
              <a:rPr lang="fa-IR" dirty="0" smtClean="0"/>
              <a:t>2- زمان وقوع حداقل و حداکثر دما و میزان کمی آن تغییر کرده است.</a:t>
            </a:r>
          </a:p>
          <a:p>
            <a:r>
              <a:rPr lang="fa-IR" dirty="0" smtClean="0"/>
              <a:t>3- </a:t>
            </a:r>
            <a:r>
              <a:rPr lang="fa-IR" dirty="0"/>
              <a:t>بارش دچار نوساناتی شده است.</a:t>
            </a:r>
          </a:p>
          <a:p>
            <a:r>
              <a:rPr lang="fa-IR" dirty="0" smtClean="0"/>
              <a:t>4- </a:t>
            </a:r>
            <a:r>
              <a:rPr lang="fa-IR" dirty="0"/>
              <a:t>نوع بارش تغییر کرده است.</a:t>
            </a:r>
          </a:p>
          <a:p>
            <a:r>
              <a:rPr lang="fa-IR" dirty="0" smtClean="0"/>
              <a:t>5- </a:t>
            </a:r>
            <a:r>
              <a:rPr lang="fa-IR" dirty="0"/>
              <a:t>شدت و زمان بارش تغییر کرده است</a:t>
            </a:r>
            <a:r>
              <a:rPr lang="fa-IR" dirty="0" smtClean="0"/>
              <a:t>.</a:t>
            </a:r>
          </a:p>
          <a:p>
            <a:r>
              <a:rPr lang="fa-IR" dirty="0" smtClean="0"/>
              <a:t>از نظر اسناد بالا دستی و برنامه های موجود و جاری:</a:t>
            </a:r>
            <a:endParaRPr lang="fa-IR" dirty="0"/>
          </a:p>
          <a:p>
            <a:r>
              <a:rPr lang="fa-IR" dirty="0" smtClean="0"/>
              <a:t>1- برنامه تدوین شده و موظفی در مورد تغییر اقلیم وجود ندارد.</a:t>
            </a:r>
          </a:p>
          <a:p>
            <a:r>
              <a:rPr lang="fa-IR" dirty="0" smtClean="0"/>
              <a:t>2- طرح های تحقیقاتی مطلوبی در سازمان تعریف نشده است.</a:t>
            </a:r>
          </a:p>
          <a:p>
            <a:r>
              <a:rPr lang="fa-IR" dirty="0" smtClean="0"/>
              <a:t>3- با توجه به چالشهای موجود از سازمان انتظار پاسخگوئی به سوالات و موضوعاتی است که در مورد آنها تحقیق نکرده و اولویت تحقیقاتی او نبوده</a:t>
            </a:r>
          </a:p>
        </p:txBody>
      </p:sp>
    </p:spTree>
    <p:extLst>
      <p:ext uri="{BB962C8B-B14F-4D97-AF65-F5344CB8AC3E}">
        <p14:creationId xmlns:p14="http://schemas.microsoft.com/office/powerpoint/2010/main" val="31233606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400" dirty="0"/>
              <a:t>خلاصه انتشار گازهای گلخانه ای (بر حسب  هزار تن) در سال 1379</a:t>
            </a:r>
          </a:p>
        </p:txBody>
      </p:sp>
      <p:pic>
        <p:nvPicPr>
          <p:cNvPr id="4" name="Content Placeholder 3" descr="http://climate-change.ir/my_doc/climatechange/gallery/table.N.1.jpg"/>
          <p:cNvPicPr>
            <a:picLocks noGrp="1"/>
          </p:cNvPicPr>
          <p:nvPr>
            <p:ph idx="1"/>
          </p:nvPr>
        </p:nvPicPr>
        <p:blipFill>
          <a:blip r:embed="rId2" cstate="print"/>
          <a:srcRect/>
          <a:stretch>
            <a:fillRect/>
          </a:stretch>
        </p:blipFill>
        <p:spPr bwMode="auto">
          <a:xfrm>
            <a:off x="914400" y="2209800"/>
            <a:ext cx="7772400" cy="4038599"/>
          </a:xfrm>
          <a:prstGeom prst="rect">
            <a:avLst/>
          </a:prstGeom>
          <a:noFill/>
          <a:ln w="9525">
            <a:noFill/>
            <a:miter lim="800000"/>
            <a:headEnd/>
            <a:tailEnd/>
          </a:ln>
        </p:spPr>
      </p:pic>
    </p:spTree>
    <p:extLst>
      <p:ext uri="{BB962C8B-B14F-4D97-AF65-F5344CB8AC3E}">
        <p14:creationId xmlns:p14="http://schemas.microsoft.com/office/powerpoint/2010/main" val="155165812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400" dirty="0"/>
              <a:t>سهم بخشهای مختلف کشور در معادل کل انتشار </a:t>
            </a:r>
            <a:r>
              <a:rPr lang="en-US" sz="2400" dirty="0" smtClean="0"/>
              <a:t> CO</a:t>
            </a:r>
            <a:r>
              <a:rPr lang="en-US" sz="2400" baseline="-25000" dirty="0" smtClean="0"/>
              <a:t>2</a:t>
            </a:r>
            <a:r>
              <a:rPr lang="en-US" sz="2400" dirty="0" smtClean="0"/>
              <a:t> </a:t>
            </a:r>
            <a:r>
              <a:rPr lang="fa-IR" sz="2400" dirty="0"/>
              <a:t>در سال 1390</a:t>
            </a:r>
          </a:p>
        </p:txBody>
      </p:sp>
      <p:pic>
        <p:nvPicPr>
          <p:cNvPr id="6" name="Content Placeholder 5" descr="g4.png"/>
          <p:cNvPicPr>
            <a:picLocks noGrp="1"/>
          </p:cNvPicPr>
          <p:nvPr>
            <p:ph idx="1"/>
          </p:nvPr>
        </p:nvPicPr>
        <p:blipFill>
          <a:blip r:embed="rId2" cstate="print"/>
          <a:srcRect/>
          <a:stretch>
            <a:fillRect/>
          </a:stretch>
        </p:blipFill>
        <p:spPr bwMode="auto">
          <a:xfrm>
            <a:off x="1752600" y="1828800"/>
            <a:ext cx="5715000" cy="3962400"/>
          </a:xfrm>
          <a:prstGeom prst="rect">
            <a:avLst/>
          </a:prstGeom>
          <a:noFill/>
          <a:ln w="9525">
            <a:noFill/>
            <a:miter lim="800000"/>
            <a:headEnd/>
            <a:tailEnd/>
          </a:ln>
        </p:spPr>
      </p:pic>
    </p:spTree>
    <p:extLst>
      <p:ext uri="{BB962C8B-B14F-4D97-AF65-F5344CB8AC3E}">
        <p14:creationId xmlns:p14="http://schemas.microsoft.com/office/powerpoint/2010/main" val="4031307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400" dirty="0"/>
              <a:t>منابع اصلی انتشار گازهای گلخانه ای در بخش کشاورزی و جنگلداری</a:t>
            </a:r>
          </a:p>
        </p:txBody>
      </p:sp>
      <p:pic>
        <p:nvPicPr>
          <p:cNvPr id="4" name="Content Placeholder 3"/>
          <p:cNvPicPr>
            <a:picLocks noGrp="1"/>
          </p:cNvPicPr>
          <p:nvPr>
            <p:ph idx="1"/>
          </p:nvPr>
        </p:nvPicPr>
        <p:blipFill>
          <a:blip r:embed="rId2" cstate="print"/>
          <a:srcRect/>
          <a:stretch>
            <a:fillRect/>
          </a:stretch>
        </p:blipFill>
        <p:spPr bwMode="auto">
          <a:xfrm>
            <a:off x="792519" y="1600200"/>
            <a:ext cx="7558961" cy="4876800"/>
          </a:xfrm>
          <a:prstGeom prst="rect">
            <a:avLst/>
          </a:prstGeom>
          <a:noFill/>
          <a:ln w="9525">
            <a:noFill/>
            <a:miter lim="800000"/>
            <a:headEnd/>
            <a:tailEnd/>
          </a:ln>
        </p:spPr>
      </p:pic>
    </p:spTree>
    <p:extLst>
      <p:ext uri="{BB962C8B-B14F-4D97-AF65-F5344CB8AC3E}">
        <p14:creationId xmlns:p14="http://schemas.microsoft.com/office/powerpoint/2010/main" val="25299396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fa-IR" dirty="0"/>
          </a:p>
        </p:txBody>
      </p:sp>
      <p:pic>
        <p:nvPicPr>
          <p:cNvPr id="4" name="Content Placeholder 3"/>
          <p:cNvPicPr>
            <a:picLocks noGrp="1"/>
          </p:cNvPicPr>
          <p:nvPr>
            <p:ph idx="1"/>
          </p:nvPr>
        </p:nvPicPr>
        <p:blipFill>
          <a:blip r:embed="rId2" cstate="print"/>
          <a:srcRect/>
          <a:stretch>
            <a:fillRect/>
          </a:stretch>
        </p:blipFill>
        <p:spPr bwMode="auto">
          <a:xfrm>
            <a:off x="457200" y="2371954"/>
            <a:ext cx="8229600" cy="3333291"/>
          </a:xfrm>
          <a:prstGeom prst="rect">
            <a:avLst/>
          </a:prstGeom>
          <a:noFill/>
          <a:ln w="9525">
            <a:noFill/>
            <a:miter lim="800000"/>
            <a:headEnd/>
            <a:tailEnd/>
          </a:ln>
        </p:spPr>
      </p:pic>
    </p:spTree>
    <p:extLst>
      <p:ext uri="{BB962C8B-B14F-4D97-AF65-F5344CB8AC3E}">
        <p14:creationId xmlns:p14="http://schemas.microsoft.com/office/powerpoint/2010/main" val="20607414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fa-IR" dirty="0"/>
          </a:p>
        </p:txBody>
      </p:sp>
      <p:pic>
        <p:nvPicPr>
          <p:cNvPr id="4" name="Content Placeholder 3"/>
          <p:cNvPicPr>
            <a:picLocks noGrp="1"/>
          </p:cNvPicPr>
          <p:nvPr>
            <p:ph idx="1"/>
          </p:nvPr>
        </p:nvPicPr>
        <p:blipFill>
          <a:blip r:embed="rId2" cstate="print"/>
          <a:srcRect/>
          <a:stretch>
            <a:fillRect/>
          </a:stretch>
        </p:blipFill>
        <p:spPr bwMode="auto">
          <a:xfrm>
            <a:off x="1251241" y="1600200"/>
            <a:ext cx="6641518" cy="4876800"/>
          </a:xfrm>
          <a:prstGeom prst="rect">
            <a:avLst/>
          </a:prstGeom>
          <a:noFill/>
          <a:ln w="9525">
            <a:noFill/>
            <a:miter lim="800000"/>
            <a:headEnd/>
            <a:tailEnd/>
          </a:ln>
        </p:spPr>
      </p:pic>
    </p:spTree>
    <p:extLst>
      <p:ext uri="{BB962C8B-B14F-4D97-AF65-F5344CB8AC3E}">
        <p14:creationId xmlns:p14="http://schemas.microsoft.com/office/powerpoint/2010/main" val="23427724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t>فهرست خلاصه گزارش برنامه کلان تحقیقات تغییر اقلیم:</a:t>
            </a:r>
            <a:endParaRPr lang="fa-IR" dirty="0"/>
          </a:p>
        </p:txBody>
      </p:sp>
      <p:sp>
        <p:nvSpPr>
          <p:cNvPr id="3" name="Content Placeholder 2"/>
          <p:cNvSpPr>
            <a:spLocks noGrp="1"/>
          </p:cNvSpPr>
          <p:nvPr>
            <p:ph idx="1"/>
          </p:nvPr>
        </p:nvSpPr>
        <p:spPr/>
        <p:txBody>
          <a:bodyPr>
            <a:normAutofit lnSpcReduction="10000"/>
          </a:bodyPr>
          <a:lstStyle/>
          <a:p>
            <a:r>
              <a:rPr lang="fa-IR" dirty="0" smtClean="0"/>
              <a:t>آنالیز وضعیت موجود (</a:t>
            </a:r>
            <a:r>
              <a:rPr lang="en-US" dirty="0" smtClean="0"/>
              <a:t>SWOT</a:t>
            </a:r>
            <a:r>
              <a:rPr lang="fa-IR" dirty="0" smtClean="0"/>
              <a:t>) در چهار زیر برنامه:</a:t>
            </a:r>
          </a:p>
          <a:p>
            <a:r>
              <a:rPr lang="fa-IR" dirty="0"/>
              <a:t>(بررسی وضعیت </a:t>
            </a:r>
            <a:r>
              <a:rPr lang="fa-IR" u="sng" dirty="0"/>
              <a:t>قوت، ضعف، فرصت و تهدید </a:t>
            </a:r>
            <a:r>
              <a:rPr lang="fa-IR" dirty="0"/>
              <a:t>در هر </a:t>
            </a:r>
            <a:r>
              <a:rPr lang="fa-IR" dirty="0" smtClean="0"/>
              <a:t>زمینه با نگاه </a:t>
            </a:r>
            <a:r>
              <a:rPr lang="fa-IR" u="sng" dirty="0" smtClean="0"/>
              <a:t>زیر برنامه و موضوعی و بخشی</a:t>
            </a:r>
            <a:r>
              <a:rPr lang="fa-IR" dirty="0" smtClean="0"/>
              <a:t>)</a:t>
            </a:r>
          </a:p>
          <a:p>
            <a:pPr lvl="1"/>
            <a:r>
              <a:rPr lang="fa-IR" dirty="0" smtClean="0"/>
              <a:t>آشکار سازی تغییرات + موضوعات تخصصی</a:t>
            </a:r>
          </a:p>
          <a:p>
            <a:pPr lvl="1"/>
            <a:r>
              <a:rPr lang="fa-IR" dirty="0" smtClean="0"/>
              <a:t>اثرگذاری و آسیب پذیری </a:t>
            </a:r>
            <a:r>
              <a:rPr lang="fa-IR" dirty="0"/>
              <a:t>+ موضوعات </a:t>
            </a:r>
            <a:r>
              <a:rPr lang="fa-IR" dirty="0" smtClean="0"/>
              <a:t>تخصصی</a:t>
            </a:r>
          </a:p>
          <a:p>
            <a:pPr lvl="1"/>
            <a:r>
              <a:rPr lang="fa-IR" dirty="0" smtClean="0"/>
              <a:t>سازگاری </a:t>
            </a:r>
            <a:r>
              <a:rPr lang="fa-IR" dirty="0"/>
              <a:t>+ موضوعات </a:t>
            </a:r>
            <a:r>
              <a:rPr lang="fa-IR" dirty="0" smtClean="0"/>
              <a:t>تخصصی</a:t>
            </a:r>
          </a:p>
          <a:p>
            <a:pPr lvl="1"/>
            <a:r>
              <a:rPr lang="fa-IR" dirty="0" smtClean="0"/>
              <a:t>کاهش </a:t>
            </a:r>
            <a:r>
              <a:rPr lang="fa-IR" dirty="0"/>
              <a:t>+ موضوعات تخصصی</a:t>
            </a:r>
          </a:p>
          <a:p>
            <a:pPr lvl="1"/>
            <a:endParaRPr lang="fa-IR" dirty="0" smtClean="0"/>
          </a:p>
          <a:p>
            <a:r>
              <a:rPr lang="fa-IR" dirty="0" smtClean="0"/>
              <a:t>شناسائی خلاء ها در </a:t>
            </a:r>
            <a:r>
              <a:rPr lang="fa-IR" dirty="0"/>
              <a:t>چهار زیر برنامه:</a:t>
            </a:r>
          </a:p>
          <a:p>
            <a:pPr lvl="1"/>
            <a:r>
              <a:rPr lang="fa-IR" dirty="0"/>
              <a:t>آشکار سازی تغییرات</a:t>
            </a:r>
          </a:p>
          <a:p>
            <a:pPr lvl="1"/>
            <a:r>
              <a:rPr lang="fa-IR" dirty="0"/>
              <a:t>اثرگذاری و آسیب پذیری</a:t>
            </a:r>
          </a:p>
          <a:p>
            <a:pPr lvl="1"/>
            <a:r>
              <a:rPr lang="fa-IR" dirty="0"/>
              <a:t>سازگاری</a:t>
            </a:r>
          </a:p>
          <a:p>
            <a:pPr lvl="1"/>
            <a:r>
              <a:rPr lang="fa-IR" dirty="0"/>
              <a:t>کاهش</a:t>
            </a:r>
          </a:p>
          <a:p>
            <a:pPr lvl="1"/>
            <a:endParaRPr lang="fa-IR" dirty="0" smtClean="0"/>
          </a:p>
        </p:txBody>
      </p:sp>
    </p:spTree>
    <p:extLst>
      <p:ext uri="{BB962C8B-B14F-4D97-AF65-F5344CB8AC3E}">
        <p14:creationId xmlns:p14="http://schemas.microsoft.com/office/powerpoint/2010/main" val="17529321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t>فهرست خلاصه گزارش برنامه کلان تحقیقات تغییر اقلیم:</a:t>
            </a:r>
            <a:endParaRPr lang="fa-IR" dirty="0"/>
          </a:p>
        </p:txBody>
      </p:sp>
      <p:sp>
        <p:nvSpPr>
          <p:cNvPr id="3" name="Content Placeholder 2"/>
          <p:cNvSpPr>
            <a:spLocks noGrp="1"/>
          </p:cNvSpPr>
          <p:nvPr>
            <p:ph idx="1"/>
          </p:nvPr>
        </p:nvSpPr>
        <p:spPr/>
        <p:txBody>
          <a:bodyPr>
            <a:normAutofit fontScale="85000" lnSpcReduction="20000"/>
          </a:bodyPr>
          <a:lstStyle/>
          <a:p>
            <a:r>
              <a:rPr lang="fa-IR" dirty="0" smtClean="0"/>
              <a:t>پیشنهادات در برنامه اقدام و ارائه پروپوزالهای تحقیقاتی در چهار زیر برنامه:</a:t>
            </a:r>
          </a:p>
          <a:p>
            <a:pPr lvl="1"/>
            <a:r>
              <a:rPr lang="fa-IR" dirty="0" smtClean="0"/>
              <a:t>آشکار سازی تغییرات</a:t>
            </a:r>
          </a:p>
          <a:p>
            <a:pPr lvl="1"/>
            <a:r>
              <a:rPr lang="fa-IR" dirty="0" smtClean="0"/>
              <a:t>اثرگذاری و آسیب پذیری</a:t>
            </a:r>
          </a:p>
          <a:p>
            <a:pPr lvl="1"/>
            <a:r>
              <a:rPr lang="fa-IR" dirty="0" smtClean="0"/>
              <a:t>سازگاری</a:t>
            </a:r>
          </a:p>
          <a:p>
            <a:pPr lvl="1"/>
            <a:r>
              <a:rPr lang="fa-IR" dirty="0" smtClean="0"/>
              <a:t>کاهش</a:t>
            </a:r>
          </a:p>
          <a:p>
            <a:pPr lvl="1"/>
            <a:endParaRPr lang="fa-IR" dirty="0" smtClean="0"/>
          </a:p>
          <a:p>
            <a:r>
              <a:rPr lang="fa-IR" dirty="0" smtClean="0"/>
              <a:t>ارائه پیشنهادات و پروپوزالها در جهت </a:t>
            </a:r>
            <a:r>
              <a:rPr lang="fa-IR" u="sng" dirty="0" smtClean="0"/>
              <a:t>هماهنگی زیر برنامه ها </a:t>
            </a:r>
            <a:r>
              <a:rPr lang="fa-IR" dirty="0" smtClean="0"/>
              <a:t>در قالب </a:t>
            </a:r>
            <a:r>
              <a:rPr lang="fa-IR" u="sng" dirty="0" smtClean="0"/>
              <a:t>موضوعات تخصصی موسسات تحقیقاتی و پژوهشکده ها</a:t>
            </a:r>
            <a:r>
              <a:rPr lang="fa-IR" dirty="0" smtClean="0"/>
              <a:t>:</a:t>
            </a:r>
          </a:p>
          <a:p>
            <a:r>
              <a:rPr lang="fa-IR" u="sng" dirty="0" smtClean="0">
                <a:effectLst>
                  <a:outerShdw blurRad="38100" dist="38100" dir="2700000" algn="tl">
                    <a:srgbClr val="000000">
                      <a:alpha val="43137"/>
                    </a:srgbClr>
                  </a:outerShdw>
                </a:effectLst>
              </a:rPr>
              <a:t>ضرورت برگزاری جلسات هم اندیشی</a:t>
            </a:r>
            <a:endParaRPr lang="fa-IR" u="sng" dirty="0">
              <a:effectLst>
                <a:outerShdw blurRad="38100" dist="38100" dir="2700000" algn="tl">
                  <a:srgbClr val="000000">
                    <a:alpha val="43137"/>
                  </a:srgbClr>
                </a:outerShdw>
              </a:effectLst>
            </a:endParaRPr>
          </a:p>
          <a:p>
            <a:pPr lvl="1"/>
            <a:r>
              <a:rPr lang="fa-IR" dirty="0" smtClean="0"/>
              <a:t>منابع طبیعی (جنگل، مرتع، بیابان، آب و خاک ...)</a:t>
            </a:r>
          </a:p>
          <a:p>
            <a:pPr lvl="1"/>
            <a:r>
              <a:rPr lang="fa-IR" dirty="0" smtClean="0"/>
              <a:t>شیلات و ابزیان</a:t>
            </a:r>
          </a:p>
          <a:p>
            <a:pPr lvl="1"/>
            <a:r>
              <a:rPr lang="fa-IR" dirty="0" smtClean="0"/>
              <a:t>دام و طیور</a:t>
            </a:r>
          </a:p>
          <a:p>
            <a:pPr lvl="1"/>
            <a:r>
              <a:rPr lang="fa-IR" dirty="0" smtClean="0"/>
              <a:t>زراعت و باغبانی </a:t>
            </a:r>
            <a:endParaRPr lang="fa-IR" dirty="0"/>
          </a:p>
          <a:p>
            <a:pPr lvl="1"/>
            <a:r>
              <a:rPr lang="fa-IR" dirty="0" smtClean="0"/>
              <a:t>تنوع زیستی</a:t>
            </a:r>
          </a:p>
          <a:p>
            <a:pPr lvl="1"/>
            <a:r>
              <a:rPr lang="fa-IR" dirty="0" smtClean="0"/>
              <a:t>امنیت غذائی (اصلاح الگوی مصرف)</a:t>
            </a:r>
          </a:p>
          <a:p>
            <a:pPr lvl="1"/>
            <a:r>
              <a:rPr lang="fa-IR" dirty="0" smtClean="0"/>
              <a:t>اقتصادی و اجتماعی</a:t>
            </a:r>
          </a:p>
          <a:p>
            <a:pPr lvl="1"/>
            <a:r>
              <a:rPr lang="fa-IR" dirty="0" smtClean="0"/>
              <a:t>انرژی (اصلاح الگوی مصرف)</a:t>
            </a:r>
          </a:p>
        </p:txBody>
      </p:sp>
    </p:spTree>
    <p:extLst>
      <p:ext uri="{BB962C8B-B14F-4D97-AF65-F5344CB8AC3E}">
        <p14:creationId xmlns:p14="http://schemas.microsoft.com/office/powerpoint/2010/main" val="18111275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پیشنهاد وضعیت مطلوب</a:t>
            </a:r>
            <a:endParaRPr lang="fa-IR" dirty="0"/>
          </a:p>
        </p:txBody>
      </p:sp>
      <p:sp>
        <p:nvSpPr>
          <p:cNvPr id="3" name="Content Placeholder 2"/>
          <p:cNvSpPr>
            <a:spLocks noGrp="1"/>
          </p:cNvSpPr>
          <p:nvPr>
            <p:ph idx="1"/>
          </p:nvPr>
        </p:nvSpPr>
        <p:spPr/>
        <p:txBody>
          <a:bodyPr/>
          <a:lstStyle/>
          <a:p>
            <a:pPr algn="just"/>
            <a:r>
              <a:rPr lang="fa-IR" dirty="0"/>
              <a:t>- توجیه مسئولین و مدیران عالی و متوسط کشور از خطرات حتمی تغییر اقلیم و هزینه های نسل آتی ( آموزش کلیه مديران و کارشناسان مرتبط با تهیه داده ها و اطلاعات مورد نیاز در هر يك از دستگاه ها و واحدهای تابعه و افزايش حساسیت در ساختار تصمیم سازی دولت در اين زمینه)</a:t>
            </a:r>
          </a:p>
          <a:p>
            <a:pPr algn="just"/>
            <a:r>
              <a:rPr lang="fa-IR" dirty="0"/>
              <a:t>-تعیین استراتژی رسمی و ملی کشور در زمینه کاهش انتشار گازهای گلخانه ای</a:t>
            </a:r>
          </a:p>
          <a:p>
            <a:pPr algn="just"/>
            <a:r>
              <a:rPr lang="fa-IR" dirty="0"/>
              <a:t>- تدوین برنامه تحقیقات کاهش انتشار و اثرات گازهای گلخانه ای در بخش کشاورزی و منابع طبیعی</a:t>
            </a:r>
          </a:p>
          <a:p>
            <a:pPr algn="just"/>
            <a:r>
              <a:rPr lang="fa-IR" dirty="0"/>
              <a:t>-ارائه پروژه هایی جهت ارزیابی و اندازه گیری دقیق منابع انتشار گازهای گلخانه ای در بخش کشاورزی و منابع طبیعی</a:t>
            </a:r>
          </a:p>
          <a:p>
            <a:pPr algn="just"/>
            <a:r>
              <a:rPr lang="fa-IR" dirty="0"/>
              <a:t>-جمع آوری اطلاعات دقیق کشور در بخش کشاورزی و منابع طبیعی </a:t>
            </a:r>
            <a:r>
              <a:rPr lang="fa-IR" dirty="0" smtClean="0"/>
              <a:t>و تشکیل بانک داده </a:t>
            </a:r>
          </a:p>
          <a:p>
            <a:pPr algn="just"/>
            <a:endParaRPr lang="fa-IR" dirty="0"/>
          </a:p>
        </p:txBody>
      </p:sp>
    </p:spTree>
    <p:extLst>
      <p:ext uri="{BB962C8B-B14F-4D97-AF65-F5344CB8AC3E}">
        <p14:creationId xmlns:p14="http://schemas.microsoft.com/office/powerpoint/2010/main" val="6994973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fa-IR" dirty="0"/>
          </a:p>
        </p:txBody>
      </p:sp>
      <p:sp>
        <p:nvSpPr>
          <p:cNvPr id="3" name="Content Placeholder 2"/>
          <p:cNvSpPr>
            <a:spLocks noGrp="1"/>
          </p:cNvSpPr>
          <p:nvPr>
            <p:ph idx="1"/>
          </p:nvPr>
        </p:nvSpPr>
        <p:spPr/>
        <p:txBody>
          <a:bodyPr/>
          <a:lstStyle/>
          <a:p>
            <a:pPr algn="just"/>
            <a:r>
              <a:rPr lang="ar-SA" dirty="0"/>
              <a:t>- تهیه بانك اطلاعاتی مناسب در زمینه فاکتورهای مورد نیاز برای تهیه گزارش موجودی انتشار به ويژه در ساختار وزارتخانه های کشور و نیرو (تولید مستمر اطلاعات جديد و مورد نیاز)</a:t>
            </a:r>
            <a:endParaRPr lang="en-US" dirty="0"/>
          </a:p>
          <a:p>
            <a:pPr algn="just"/>
            <a:r>
              <a:rPr lang="ar-SA" dirty="0"/>
              <a:t>- تخصیص بودجه لازم برای پروژه های تحقیقاتی و همچنین تهیه داده و يا اطلاعات مورد نیاز از راه وارد کردن اعتبارات لازم در لايحه بودجه سالیانه کشور </a:t>
            </a:r>
            <a:endParaRPr lang="en-US" dirty="0"/>
          </a:p>
          <a:p>
            <a:pPr algn="just"/>
            <a:r>
              <a:rPr lang="ar-SA" dirty="0"/>
              <a:t>- تعريف پروژه های تحقیقاتی لازم برای تهیه ضرايب انتشار مورد نیاز </a:t>
            </a:r>
            <a:endParaRPr lang="en-US" dirty="0"/>
          </a:p>
          <a:p>
            <a:pPr algn="just"/>
            <a:r>
              <a:rPr lang="ar-SA" dirty="0"/>
              <a:t>- ارائه پروژه هایی جهت گزینش روشهای کاهش انتشار گازهای گلخانه ای در بخش کشاورزی و منابع طبیعی </a:t>
            </a:r>
            <a:endParaRPr lang="en-US" dirty="0"/>
          </a:p>
          <a:p>
            <a:pPr algn="just"/>
            <a:r>
              <a:rPr lang="ar-SA" dirty="0"/>
              <a:t>- بکارگیری نتایج پروژه های تحقیقاتی بمنظور کاهش انتشار گازهای گلخانه ای</a:t>
            </a:r>
            <a:endParaRPr lang="en-US" dirty="0"/>
          </a:p>
          <a:p>
            <a:endParaRPr lang="fa-IR" dirty="0"/>
          </a:p>
        </p:txBody>
      </p:sp>
    </p:spTree>
    <p:extLst>
      <p:ext uri="{BB962C8B-B14F-4D97-AF65-F5344CB8AC3E}">
        <p14:creationId xmlns:p14="http://schemas.microsoft.com/office/powerpoint/2010/main" val="27464680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fa-IR" dirty="0"/>
          </a:p>
        </p:txBody>
      </p:sp>
      <p:sp>
        <p:nvSpPr>
          <p:cNvPr id="3" name="Content Placeholder 2"/>
          <p:cNvSpPr>
            <a:spLocks noGrp="1"/>
          </p:cNvSpPr>
          <p:nvPr>
            <p:ph idx="1"/>
          </p:nvPr>
        </p:nvSpPr>
        <p:spPr/>
        <p:txBody>
          <a:bodyPr/>
          <a:lstStyle/>
          <a:p>
            <a:pPr algn="just"/>
            <a:r>
              <a:rPr lang="fa-IR" dirty="0"/>
              <a:t>بر اساس برنامه تکلیفی در کنوانسیونهای بین المللی مانند کیوتو و پاریس مسلماً هر کشور متعهد باید مقادیری از حجم انتشار گازهای گلخانه ای خود را کاهش دهد. در کشور ما نیز البته سهم عمده انتشار این نوع گازها صنایع و حمل و نقل می باشد که باید پیش بینی های لازم در این خصوص انجام گیرد. اما در بخش کشاورزی با توجه به منابع اصلی انتشاردهنده این نوع گازها که در وحله اول دام و کاربرد اوره در مدیریت خاکهای کشاورزی می باشد باید آنها را مدیریت نمود. و در مرتبه بعدی سایر منابع در بخش کشاورزی و منابع طبیعی را مشمول این نوع کاهش قرار داد. فعالیت ما نیز بعنوان متولیان تحقیقات کشاورزی و منابع طبیعی ابتدا بر تدوین برنامه تحقیقاتی کاهش انتشار و اثرات گازهای گلخانه ای معطوف بوده و سپس می تواند با اجرای طرحها و پروژه های تحقیقاتی شبکه ای از راه حلهای متعدد با همپوشانی کامل همراه بوده بمنظور کاهش اثرات گازهای گلخانه ای بصورت دستوالعملهای کاربردی به بخش های اجراء ارائه نمود. </a:t>
            </a:r>
          </a:p>
        </p:txBody>
      </p:sp>
    </p:spTree>
    <p:extLst>
      <p:ext uri="{BB962C8B-B14F-4D97-AF65-F5344CB8AC3E}">
        <p14:creationId xmlns:p14="http://schemas.microsoft.com/office/powerpoint/2010/main" val="31524098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تحلیل وضع موجود </a:t>
            </a:r>
            <a:r>
              <a:rPr lang="en-US" dirty="0" smtClean="0"/>
              <a:t>SWOT</a:t>
            </a:r>
            <a:endParaRPr lang="fa-IR" dirty="0"/>
          </a:p>
        </p:txBody>
      </p:sp>
      <p:sp>
        <p:nvSpPr>
          <p:cNvPr id="3" name="Content Placeholder 2"/>
          <p:cNvSpPr>
            <a:spLocks noGrp="1"/>
          </p:cNvSpPr>
          <p:nvPr>
            <p:ph idx="1"/>
          </p:nvPr>
        </p:nvSpPr>
        <p:spPr/>
        <p:txBody>
          <a:bodyPr/>
          <a:lstStyle/>
          <a:p>
            <a:pPr algn="just"/>
            <a:r>
              <a:rPr lang="fa-IR" dirty="0" smtClean="0"/>
              <a:t>بر اساس تحلیل قوت، ضعف، فرصت و تهدید بخش های مختلف شامل منابع آب، منابع طبیعی تجدید شونده، تنوع زیستی، و کشاورزی (با معنی اعم آن) با محوریت تغییر اقلیم، ضرورت پرداختن به این موضوع از همه نظر توجیه پذیر است.</a:t>
            </a:r>
          </a:p>
          <a:p>
            <a:r>
              <a:rPr lang="fa-IR" dirty="0" smtClean="0"/>
              <a:t>بطور مثال در مورد منابع طبیعی که در جدول به آن اشاره شده است.</a:t>
            </a:r>
          </a:p>
          <a:p>
            <a:endParaRPr lang="fa-IR" dirty="0"/>
          </a:p>
        </p:txBody>
      </p:sp>
    </p:spTree>
    <p:extLst>
      <p:ext uri="{BB962C8B-B14F-4D97-AF65-F5344CB8AC3E}">
        <p14:creationId xmlns:p14="http://schemas.microsoft.com/office/powerpoint/2010/main" val="37593381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533400"/>
            <a:ext cx="3657600" cy="1600200"/>
          </a:xfrm>
        </p:spPr>
        <p:txBody>
          <a:bodyPr>
            <a:normAutofit/>
          </a:bodyPr>
          <a:lstStyle/>
          <a:p>
            <a:pPr algn="just"/>
            <a:r>
              <a:rPr lang="fa-IR" sz="1600" dirty="0"/>
              <a:t>بر اساس موضوعات دسته بندی شده توسط </a:t>
            </a:r>
            <a:r>
              <a:rPr lang="en-US" sz="1600" dirty="0" smtClean="0"/>
              <a:t> IPCC </a:t>
            </a:r>
            <a:r>
              <a:rPr lang="en-US" sz="1600" dirty="0"/>
              <a:t>- </a:t>
            </a:r>
            <a:r>
              <a:rPr lang="fa-IR" sz="1600" dirty="0"/>
              <a:t>سکتور </a:t>
            </a:r>
            <a:r>
              <a:rPr lang="en-US" sz="1600" dirty="0" smtClean="0"/>
              <a:t>AFOLU</a:t>
            </a:r>
            <a:r>
              <a:rPr lang="en-US" sz="1600" dirty="0"/>
              <a:t>) </a:t>
            </a:r>
            <a:r>
              <a:rPr lang="fa-IR" sz="1600" dirty="0" smtClean="0"/>
              <a:t> ) که </a:t>
            </a:r>
            <a:r>
              <a:rPr lang="fa-IR" sz="1600" dirty="0"/>
              <a:t>در </a:t>
            </a:r>
            <a:r>
              <a:rPr lang="fa-IR" sz="1600" dirty="0" smtClean="0"/>
              <a:t>درنمودار منعکس </a:t>
            </a:r>
            <a:r>
              <a:rPr lang="fa-IR" sz="1600" dirty="0"/>
              <a:t>است ما نیز سعی نمودیم همه موضوعات دربرگیرنده بخش کشاورزی و منابع طبیعی را در نظر داشته باشیم </a:t>
            </a:r>
            <a:r>
              <a:rPr lang="fa-IR" sz="1600" dirty="0" smtClean="0"/>
              <a:t>البته </a:t>
            </a:r>
            <a:r>
              <a:rPr lang="fa-IR" sz="1600" dirty="0"/>
              <a:t>این دسته بندی می تواند تغییر یابد. </a:t>
            </a:r>
          </a:p>
        </p:txBody>
      </p:sp>
      <p:pic>
        <p:nvPicPr>
          <p:cNvPr id="4" name="Content Placeholder 3"/>
          <p:cNvPicPr>
            <a:picLocks noGrp="1"/>
          </p:cNvPicPr>
          <p:nvPr>
            <p:ph idx="1"/>
          </p:nvPr>
        </p:nvPicPr>
        <p:blipFill>
          <a:blip r:embed="rId2" cstate="print"/>
          <a:srcRect/>
          <a:stretch>
            <a:fillRect/>
          </a:stretch>
        </p:blipFill>
        <p:spPr bwMode="auto">
          <a:xfrm>
            <a:off x="152400" y="0"/>
            <a:ext cx="4495800" cy="6858000"/>
          </a:xfrm>
          <a:prstGeom prst="rect">
            <a:avLst/>
          </a:prstGeom>
          <a:noFill/>
          <a:ln w="9525">
            <a:noFill/>
            <a:miter lim="800000"/>
            <a:headEnd/>
            <a:tailEnd/>
          </a:ln>
        </p:spPr>
      </p:pic>
    </p:spTree>
    <p:extLst>
      <p:ext uri="{BB962C8B-B14F-4D97-AF65-F5344CB8AC3E}">
        <p14:creationId xmlns:p14="http://schemas.microsoft.com/office/powerpoint/2010/main" val="188339502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معيارها و شاخص هاي مورد نظر:</a:t>
            </a:r>
          </a:p>
        </p:txBody>
      </p:sp>
      <p:sp>
        <p:nvSpPr>
          <p:cNvPr id="3" name="Content Placeholder 2"/>
          <p:cNvSpPr>
            <a:spLocks noGrp="1"/>
          </p:cNvSpPr>
          <p:nvPr>
            <p:ph idx="1"/>
          </p:nvPr>
        </p:nvSpPr>
        <p:spPr/>
        <p:txBody>
          <a:bodyPr>
            <a:normAutofit fontScale="92500"/>
          </a:bodyPr>
          <a:lstStyle/>
          <a:p>
            <a:r>
              <a:rPr lang="fa-IR" dirty="0"/>
              <a:t>تعيين و تدوين معيارها و شاخص ها در دو سطح قابل توجه است:</a:t>
            </a:r>
            <a:endParaRPr lang="en-US" dirty="0"/>
          </a:p>
          <a:p>
            <a:r>
              <a:rPr lang="fa-IR" dirty="0"/>
              <a:t>1- معيارها و شاخص هائي که امکان بررسي تغييرات صورت گرفته را از نظر عوامل اقليمي مثل دما و بارش (آشکار سازي تغييرات واقع شده) ونيز اثرگذاري اين تغييرات بر زير بخشهاي مختلف (آسيب پذيري) را معيين و قابل ارزيابي مي کنند.</a:t>
            </a:r>
            <a:endParaRPr lang="en-US" dirty="0"/>
          </a:p>
          <a:p>
            <a:r>
              <a:rPr lang="fa-IR" dirty="0"/>
              <a:t>2- معيارها و شاخص هائي که امکان بررسي اقدامات در دست اجرا و چگونگي ارزيابي آنچه مرتبط با تغييرات اقليمي در آينده واقع ميشود را فراهم مي نمايند (تطبيق و سازگاري).</a:t>
            </a:r>
            <a:endParaRPr lang="en-US" dirty="0"/>
          </a:p>
          <a:p>
            <a:r>
              <a:rPr lang="fa-IR" b="1" dirty="0"/>
              <a:t>راهکارهای عملی و وظیفه مند بر اساس راهبردهای کنترل گازهای گلخانه ای (استراتژی های کاهش):</a:t>
            </a:r>
            <a:endParaRPr lang="en-US" dirty="0"/>
          </a:p>
          <a:p>
            <a:r>
              <a:rPr lang="fa-IR" dirty="0"/>
              <a:t>- ساماندهی و جهت دهی تحقیقات بمنظور تعیین و تدوین جداول ضرائب تولید و انتشار گازهای گلخانه ای</a:t>
            </a:r>
            <a:endParaRPr lang="en-US" dirty="0"/>
          </a:p>
          <a:p>
            <a:r>
              <a:rPr lang="fa-IR" dirty="0"/>
              <a:t>- ساماندهی و جهت دهی تحقیقات بمنظور تعیین و تدوین جداول ضرائب جذب گازهای گلخانه ای</a:t>
            </a:r>
            <a:endParaRPr lang="en-US" dirty="0"/>
          </a:p>
          <a:p>
            <a:endParaRPr lang="fa-IR" dirty="0"/>
          </a:p>
        </p:txBody>
      </p:sp>
    </p:spTree>
    <p:extLst>
      <p:ext uri="{BB962C8B-B14F-4D97-AF65-F5344CB8AC3E}">
        <p14:creationId xmlns:p14="http://schemas.microsoft.com/office/powerpoint/2010/main" val="34750880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دو شاخص اصلی:</a:t>
            </a:r>
            <a:endParaRPr lang="fa-IR" dirty="0"/>
          </a:p>
        </p:txBody>
      </p:sp>
      <p:sp>
        <p:nvSpPr>
          <p:cNvPr id="3" name="Content Placeholder 2"/>
          <p:cNvSpPr>
            <a:spLocks noGrp="1"/>
          </p:cNvSpPr>
          <p:nvPr>
            <p:ph idx="1"/>
          </p:nvPr>
        </p:nvSpPr>
        <p:spPr/>
        <p:txBody>
          <a:bodyPr>
            <a:normAutofit fontScale="92500"/>
          </a:bodyPr>
          <a:lstStyle/>
          <a:p>
            <a:pPr lvl="0"/>
            <a:r>
              <a:rPr lang="ar-SA" dirty="0"/>
              <a:t>بر اساس تعهد ملی (در سند </a:t>
            </a:r>
            <a:r>
              <a:rPr lang="en-US" dirty="0"/>
              <a:t>INDC</a:t>
            </a:r>
            <a:r>
              <a:rPr lang="ar-SA" dirty="0"/>
              <a:t>) کاهش 4 درصدی از میزان </a:t>
            </a:r>
            <a:r>
              <a:rPr lang="fa-IR" dirty="0"/>
              <a:t>انتشار معادل دی اکسید کربن گازهای گلخانه ای</a:t>
            </a:r>
            <a:r>
              <a:rPr lang="ar-SA" dirty="0"/>
              <a:t> 42993 هزارتن (1719.72 هزارتن) به 41273.28 هزار تن در  بخش کشاورزی. که 10% آن میتواند به تحقیقات، علوم و فن آوری تعلق داشته باشد.</a:t>
            </a:r>
            <a:endParaRPr lang="en-US" dirty="0"/>
          </a:p>
          <a:p>
            <a:pPr lvl="0"/>
            <a:r>
              <a:rPr lang="ar-SA" dirty="0"/>
              <a:t>بر اساس تعهد ملی (در سند </a:t>
            </a:r>
            <a:r>
              <a:rPr lang="en-US" dirty="0"/>
              <a:t>INDC</a:t>
            </a:r>
            <a:r>
              <a:rPr lang="ar-SA" dirty="0"/>
              <a:t>) کاهش 4 درصدی از میزان </a:t>
            </a:r>
            <a:r>
              <a:rPr lang="fa-IR" dirty="0"/>
              <a:t>انتشار معادل دی اکسید کربن گازهای گلخانه ای</a:t>
            </a:r>
            <a:r>
              <a:rPr lang="ar-SA" dirty="0"/>
              <a:t> 9285 هزارتن (371.4 هزارتن) به 8913.6 هزار تن در بخش جنگل. که 10% آن میتواند به تحقیقات، علوم و فن آوری تعلق داشته باشد.</a:t>
            </a:r>
            <a:endParaRPr lang="en-US" dirty="0"/>
          </a:p>
          <a:p>
            <a:pPr lvl="0"/>
            <a:r>
              <a:rPr lang="fa-IR" b="1" dirty="0"/>
              <a:t>توضیح:</a:t>
            </a:r>
            <a:r>
              <a:rPr lang="fa-IR" dirty="0"/>
              <a:t> معادل دی اکسید کربن (</a:t>
            </a:r>
            <a:r>
              <a:rPr lang="en-US" dirty="0"/>
              <a:t>CO</a:t>
            </a:r>
            <a:r>
              <a:rPr lang="en-US" baseline="-25000" dirty="0"/>
              <a:t>2</a:t>
            </a:r>
            <a:r>
              <a:rPr lang="en-US" dirty="0"/>
              <a:t>e</a:t>
            </a:r>
            <a:r>
              <a:rPr lang="fa-IR" dirty="0"/>
              <a:t>) واحد سنجشی است برای انتشار گازهای مختلف بر اساس ظرفیت گرمایش جهانی (</a:t>
            </a:r>
            <a:r>
              <a:rPr lang="en-US" dirty="0"/>
              <a:t>GWP</a:t>
            </a:r>
            <a:r>
              <a:rPr lang="fa-IR" dirty="0"/>
              <a:t>) آنها. برای مثال ظرفیت گرمایش جهانی متان (</a:t>
            </a:r>
            <a:r>
              <a:rPr lang="en-US" dirty="0"/>
              <a:t>CH</a:t>
            </a:r>
            <a:r>
              <a:rPr lang="en-US" baseline="-25000" dirty="0"/>
              <a:t>4</a:t>
            </a:r>
            <a:r>
              <a:rPr lang="fa-IR" dirty="0"/>
              <a:t>)‌ برای یک دوره 100 ساله 21 است. یعنی انتشار یک میلیون تن متان (متریک) برابر است با انتشار 21 میلیون تن از دی اکسید کربن (</a:t>
            </a:r>
            <a:r>
              <a:rPr lang="en-US" dirty="0"/>
              <a:t>CO</a:t>
            </a:r>
            <a:r>
              <a:rPr lang="en-US" baseline="-25000" dirty="0"/>
              <a:t>2</a:t>
            </a:r>
            <a:r>
              <a:rPr lang="fa-IR" dirty="0"/>
              <a:t>) (متریک).(منبع: </a:t>
            </a:r>
            <a:r>
              <a:rPr lang="en-US" u="sng" dirty="0">
                <a:hlinkClick r:id="rId2"/>
              </a:rPr>
              <a:t>https://stats.oecd.org/glossary/detail.asp?ID=285</a:t>
            </a:r>
            <a:r>
              <a:rPr lang="fa-IR" dirty="0"/>
              <a:t>). و این عدد برای اکسید ازت (</a:t>
            </a:r>
            <a:r>
              <a:rPr lang="en-US" dirty="0"/>
              <a:t>N</a:t>
            </a:r>
            <a:r>
              <a:rPr lang="en-US" baseline="-25000" dirty="0"/>
              <a:t>2</a:t>
            </a:r>
            <a:r>
              <a:rPr lang="en-US" dirty="0"/>
              <a:t>O</a:t>
            </a:r>
            <a:r>
              <a:rPr lang="fa-IR" dirty="0"/>
              <a:t>) 310 است.</a:t>
            </a:r>
            <a:endParaRPr lang="en-US" dirty="0"/>
          </a:p>
          <a:p>
            <a:endParaRPr lang="fa-IR" dirty="0"/>
          </a:p>
        </p:txBody>
      </p:sp>
    </p:spTree>
    <p:extLst>
      <p:ext uri="{BB962C8B-B14F-4D97-AF65-F5344CB8AC3E}">
        <p14:creationId xmlns:p14="http://schemas.microsoft.com/office/powerpoint/2010/main" val="43910994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1600" dirty="0"/>
              <a:t>شاخص های کمی و کیفی تغییرات اقلیمی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77641176"/>
              </p:ext>
            </p:extLst>
          </p:nvPr>
        </p:nvGraphicFramePr>
        <p:xfrm>
          <a:off x="1143000" y="228600"/>
          <a:ext cx="1931786" cy="6992874"/>
        </p:xfrm>
        <a:graphic>
          <a:graphicData uri="http://schemas.openxmlformats.org/drawingml/2006/table">
            <a:tbl>
              <a:tblPr rtl="1" firstRow="1" firstCol="1" bandRow="1">
                <a:tableStyleId>{5C22544A-7EE6-4342-B048-85BDC9FD1C3A}</a:tableStyleId>
              </a:tblPr>
              <a:tblGrid>
                <a:gridCol w="335302"/>
                <a:gridCol w="335302"/>
                <a:gridCol w="128072"/>
                <a:gridCol w="134439"/>
                <a:gridCol w="134439"/>
                <a:gridCol w="432116"/>
                <a:gridCol w="432116"/>
              </a:tblGrid>
              <a:tr h="43935">
                <a:tc rowSpan="2">
                  <a:txBody>
                    <a:bodyPr/>
                    <a:lstStyle/>
                    <a:p>
                      <a:pPr algn="r" rtl="1">
                        <a:lnSpc>
                          <a:spcPct val="115000"/>
                        </a:lnSpc>
                        <a:spcAft>
                          <a:spcPts val="0"/>
                        </a:spcAft>
                      </a:pPr>
                      <a:r>
                        <a:rPr lang="fa-IR" sz="300">
                          <a:effectLst/>
                        </a:rPr>
                        <a:t>ردیف</a:t>
                      </a:r>
                      <a:endParaRPr lang="en-US" sz="300">
                        <a:effectLst/>
                        <a:latin typeface="Calibri"/>
                        <a:ea typeface="Calibri"/>
                        <a:cs typeface="Arial"/>
                      </a:endParaRPr>
                    </a:p>
                  </a:txBody>
                  <a:tcPr marL="15629" marR="15629" marT="0" marB="0"/>
                </a:tc>
                <a:tc rowSpan="2">
                  <a:txBody>
                    <a:bodyPr/>
                    <a:lstStyle/>
                    <a:p>
                      <a:pPr algn="r" rtl="1">
                        <a:lnSpc>
                          <a:spcPct val="115000"/>
                        </a:lnSpc>
                        <a:spcAft>
                          <a:spcPts val="0"/>
                        </a:spcAft>
                      </a:pPr>
                      <a:r>
                        <a:rPr lang="fa-IR" sz="300">
                          <a:effectLst/>
                        </a:rPr>
                        <a:t>شاخص قابل بررسی</a:t>
                      </a:r>
                      <a:endParaRPr lang="en-US" sz="300">
                        <a:effectLst/>
                        <a:latin typeface="Calibri"/>
                        <a:ea typeface="Calibri"/>
                        <a:cs typeface="Arial"/>
                      </a:endParaRPr>
                    </a:p>
                  </a:txBody>
                  <a:tcPr marL="15629" marR="15629" marT="0" marB="0"/>
                </a:tc>
                <a:tc gridSpan="2">
                  <a:txBody>
                    <a:bodyPr/>
                    <a:lstStyle/>
                    <a:p>
                      <a:pPr algn="ctr" rtl="1">
                        <a:lnSpc>
                          <a:spcPct val="115000"/>
                        </a:lnSpc>
                        <a:spcAft>
                          <a:spcPts val="0"/>
                        </a:spcAft>
                      </a:pPr>
                      <a:r>
                        <a:rPr lang="fa-IR" sz="300">
                          <a:effectLst/>
                        </a:rPr>
                        <a:t>شاخص کمی</a:t>
                      </a:r>
                      <a:endParaRPr lang="en-US" sz="300">
                        <a:effectLst/>
                        <a:latin typeface="Calibri"/>
                        <a:ea typeface="Calibri"/>
                        <a:cs typeface="Arial"/>
                      </a:endParaRPr>
                    </a:p>
                  </a:txBody>
                  <a:tcPr marL="15629" marR="15629" marT="0" marB="0"/>
                </a:tc>
                <a:tc hMerge="1">
                  <a:txBody>
                    <a:bodyPr/>
                    <a:lstStyle/>
                    <a:p>
                      <a:pPr rtl="1"/>
                      <a:endParaRPr lang="fa-IR"/>
                    </a:p>
                  </a:txBody>
                  <a:tcPr/>
                </a:tc>
                <a:tc gridSpan="2">
                  <a:txBody>
                    <a:bodyPr/>
                    <a:lstStyle/>
                    <a:p>
                      <a:pPr algn="ctr" rtl="1">
                        <a:lnSpc>
                          <a:spcPct val="115000"/>
                        </a:lnSpc>
                        <a:spcAft>
                          <a:spcPts val="0"/>
                        </a:spcAft>
                      </a:pPr>
                      <a:r>
                        <a:rPr lang="fa-IR" sz="300">
                          <a:effectLst/>
                        </a:rPr>
                        <a:t>شاخص کیفی</a:t>
                      </a:r>
                      <a:endParaRPr lang="en-US" sz="300">
                        <a:effectLst/>
                        <a:latin typeface="Calibri"/>
                        <a:ea typeface="Calibri"/>
                        <a:cs typeface="Arial"/>
                      </a:endParaRPr>
                    </a:p>
                  </a:txBody>
                  <a:tcPr marL="15629" marR="15629" marT="0" marB="0"/>
                </a:tc>
                <a:tc hMerge="1">
                  <a:txBody>
                    <a:bodyPr/>
                    <a:lstStyle/>
                    <a:p>
                      <a:pPr rtl="1"/>
                      <a:endParaRPr lang="fa-IR"/>
                    </a:p>
                  </a:txBody>
                  <a:tcPr/>
                </a:tc>
                <a:tc rowSpan="2">
                  <a:txBody>
                    <a:bodyPr/>
                    <a:lstStyle/>
                    <a:p>
                      <a:pPr algn="r" rtl="1">
                        <a:lnSpc>
                          <a:spcPct val="115000"/>
                        </a:lnSpc>
                        <a:spcAft>
                          <a:spcPts val="0"/>
                        </a:spcAft>
                      </a:pPr>
                      <a:r>
                        <a:rPr lang="fa-IR" sz="300">
                          <a:effectLst/>
                        </a:rPr>
                        <a:t>توضیحات</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vMerge="1">
                  <a:txBody>
                    <a:bodyPr/>
                    <a:lstStyle/>
                    <a:p>
                      <a:pPr rtl="1"/>
                      <a:endParaRPr lang="fa-IR"/>
                    </a:p>
                  </a:txBody>
                  <a:tcPr/>
                </a:tc>
                <a:tc>
                  <a:txBody>
                    <a:bodyPr/>
                    <a:lstStyle/>
                    <a:p>
                      <a:pPr algn="r" rtl="1">
                        <a:lnSpc>
                          <a:spcPct val="115000"/>
                        </a:lnSpc>
                        <a:spcAft>
                          <a:spcPts val="0"/>
                        </a:spcAft>
                      </a:pPr>
                      <a:r>
                        <a:rPr lang="fa-IR" sz="300">
                          <a:effectLst/>
                        </a:rPr>
                        <a:t>مقدار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واحد بررسی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میزان</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واحد ارزیابی</a:t>
                      </a:r>
                      <a:endParaRPr lang="en-US" sz="300">
                        <a:effectLst/>
                        <a:latin typeface="Calibri"/>
                        <a:ea typeface="Calibri"/>
                        <a:cs typeface="Arial"/>
                      </a:endParaRPr>
                    </a:p>
                  </a:txBody>
                  <a:tcPr marL="15629" marR="15629" marT="0" marB="0"/>
                </a:tc>
                <a:tc vMerge="1">
                  <a:txBody>
                    <a:bodyPr/>
                    <a:lstStyle/>
                    <a:p>
                      <a:pPr rtl="1"/>
                      <a:endParaRPr lang="fa-IR"/>
                    </a:p>
                  </a:txBody>
                  <a:tcPr/>
                </a:tc>
              </a:tr>
              <a:tr h="87870">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عمومی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همه بخش ها را در بر می گیرد.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منابع طبیعی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منابع طبیعی را بصورت محور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زراعت و باغبانی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زراعت و باغبانی را بصورت محور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شیلات</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فعالیت های شیلات و ابزیان را بصورت محور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امور دام</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فعایتهای دام و طیور را بصورت محور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اجتماعی اقتصادی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عمومی بوده و همه بخش ها را با محوریت اقتصادی و اجتماعی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سلامت</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عمومی بوده و همه بخش ها را با محوریت سلامت مورد توجه قرار می دهد.</a:t>
                      </a:r>
                      <a:endParaRPr lang="en-US" sz="300">
                        <a:effectLst/>
                        <a:latin typeface="Calibri"/>
                        <a:ea typeface="Calibri"/>
                        <a:cs typeface="Arial"/>
                      </a:endParaRPr>
                    </a:p>
                  </a:txBody>
                  <a:tcPr marL="15629" marR="15629" marT="0" marB="0"/>
                </a:tc>
              </a:tr>
              <a:tr h="175741">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کاهش انتشار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عمومی بوده و همه بخش ها را با نگاه تخصصی تغییر اقلیم در کاهش انتشار و نیز کاهش اثرات مورد توجه قرار می دهد.</a:t>
                      </a:r>
                      <a:endParaRPr lang="en-US" sz="300">
                        <a:effectLst/>
                        <a:latin typeface="Calibri"/>
                        <a:ea typeface="Calibri"/>
                        <a:cs typeface="Arial"/>
                      </a:endParaRPr>
                    </a:p>
                  </a:txBody>
                  <a:tcPr marL="15629" marR="15629" marT="0" marB="0"/>
                </a:tc>
              </a:tr>
              <a:tr h="175741">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های خاص – سازگاری به تغییرات اقلیمی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شاخص هائی که تقریبا عمومی بوده و همه بخش ها را با نگاه تخصصی تغییر اقلیم در برنامه های تطبیق و سازگاری مورد توجه قرار می دهد.</a:t>
                      </a:r>
                      <a:endParaRPr lang="en-US" sz="300">
                        <a:effectLst/>
                        <a:latin typeface="Calibri"/>
                        <a:ea typeface="Calibri"/>
                        <a:cs typeface="Arial"/>
                      </a:endParaRPr>
                    </a:p>
                  </a:txBody>
                  <a:tcPr marL="15629" marR="15629" marT="0" marB="0"/>
                </a:tc>
              </a:tr>
              <a:tr h="131805">
                <a:tc>
                  <a:txBody>
                    <a:bodyPr/>
                    <a:lstStyle/>
                    <a:p>
                      <a:pPr algn="r" rtl="1">
                        <a:lnSpc>
                          <a:spcPct val="115000"/>
                        </a:lnSpc>
                        <a:spcAft>
                          <a:spcPts val="0"/>
                        </a:spcAft>
                      </a:pPr>
                      <a:r>
                        <a:rPr lang="fa-IR" sz="300">
                          <a:effectLst/>
                        </a:rPr>
                        <a:t> </a:t>
                      </a:r>
                      <a:endParaRPr lang="en-US" sz="300">
                        <a:effectLst/>
                      </a:endParaRPr>
                    </a:p>
                    <a:p>
                      <a:pPr algn="r" rtl="1">
                        <a:lnSpc>
                          <a:spcPct val="115000"/>
                        </a:lnSpc>
                        <a:spcAft>
                          <a:spcPts val="0"/>
                        </a:spcAft>
                      </a:pPr>
                      <a:r>
                        <a:rPr lang="fa-IR" sz="300">
                          <a:effectLst/>
                        </a:rPr>
                        <a:t> </a:t>
                      </a:r>
                      <a:endParaRPr lang="en-US" sz="300">
                        <a:effectLst/>
                      </a:endParaRPr>
                    </a:p>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4">
                  <a:txBody>
                    <a:bodyPr/>
                    <a:lstStyle/>
                    <a:p>
                      <a:pPr marL="71755" marR="71755" algn="r" rtl="1">
                        <a:lnSpc>
                          <a:spcPct val="115000"/>
                        </a:lnSpc>
                        <a:spcAft>
                          <a:spcPts val="0"/>
                        </a:spcAft>
                      </a:pPr>
                      <a:r>
                        <a:rPr lang="fa-IR" sz="300">
                          <a:effectLst/>
                        </a:rPr>
                        <a:t>1- غلظت گازهای گلخانه ای</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دی اکسید کربن (</a:t>
                      </a:r>
                      <a:r>
                        <a:rPr lang="en-US" sz="300">
                          <a:effectLst/>
                        </a:rPr>
                        <a:t>CO</a:t>
                      </a:r>
                      <a:r>
                        <a:rPr lang="en-US" sz="300" baseline="-25000">
                          <a:effectLst/>
                        </a:rPr>
                        <a:t>2</a:t>
                      </a:r>
                      <a:r>
                        <a:rPr lang="fa-IR" sz="300">
                          <a:effectLst/>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rPr>
                        <a:t>ppm</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متان (</a:t>
                      </a:r>
                      <a:r>
                        <a:rPr lang="en-US" sz="300">
                          <a:effectLst/>
                        </a:rPr>
                        <a:t>CH</a:t>
                      </a:r>
                      <a:r>
                        <a:rPr lang="en-US" sz="300" baseline="-25000">
                          <a:effectLst/>
                        </a:rPr>
                        <a:t>4</a:t>
                      </a:r>
                      <a:r>
                        <a:rPr lang="fa-IR" sz="300">
                          <a:effectLst/>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rPr>
                        <a:t>ppm</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اکسید نیترو (</a:t>
                      </a:r>
                      <a:r>
                        <a:rPr lang="en-US" sz="300">
                          <a:effectLst/>
                        </a:rPr>
                        <a:t>N</a:t>
                      </a:r>
                      <a:r>
                        <a:rPr lang="en-US" sz="300" baseline="-25000">
                          <a:effectLst/>
                        </a:rPr>
                        <a:t>2</a:t>
                      </a:r>
                      <a:r>
                        <a:rPr lang="en-US" sz="300">
                          <a:effectLst/>
                        </a:rPr>
                        <a:t>O</a:t>
                      </a:r>
                      <a:r>
                        <a:rPr lang="fa-IR" sz="300">
                          <a:effectLst/>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rPr>
                        <a:t>ppm</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263611">
                <a:tc vMerge="1">
                  <a:txBody>
                    <a:bodyPr/>
                    <a:lstStyle/>
                    <a:p>
                      <a:pPr rtl="1"/>
                      <a:endParaRPr lang="fa-IR"/>
                    </a:p>
                  </a:txBody>
                  <a:tcPr/>
                </a:tc>
                <a:tc>
                  <a:txBody>
                    <a:bodyPr/>
                    <a:lstStyle/>
                    <a:p>
                      <a:pPr algn="r" rtl="1">
                        <a:lnSpc>
                          <a:spcPct val="115000"/>
                        </a:lnSpc>
                        <a:spcAft>
                          <a:spcPts val="0"/>
                        </a:spcAft>
                      </a:pPr>
                      <a:r>
                        <a:rPr lang="fa-IR" sz="300">
                          <a:effectLst/>
                        </a:rPr>
                        <a:t>(سایر گازها شامل: بخار آب (</a:t>
                      </a:r>
                      <a:r>
                        <a:rPr lang="en-US" sz="300">
                          <a:effectLst/>
                        </a:rPr>
                        <a:t>H</a:t>
                      </a:r>
                      <a:r>
                        <a:rPr lang="en-US" sz="300" baseline="-25000">
                          <a:effectLst/>
                        </a:rPr>
                        <a:t>2</a:t>
                      </a:r>
                      <a:r>
                        <a:rPr lang="en-US" sz="300">
                          <a:effectLst/>
                        </a:rPr>
                        <a:t>O</a:t>
                      </a:r>
                      <a:r>
                        <a:rPr lang="fa-IR" sz="300">
                          <a:effectLst/>
                        </a:rPr>
                        <a:t>)، ازن جو پائین (</a:t>
                      </a:r>
                      <a:r>
                        <a:rPr lang="en-US" sz="300">
                          <a:effectLst/>
                        </a:rPr>
                        <a:t>O</a:t>
                      </a:r>
                      <a:r>
                        <a:rPr lang="en-US" sz="300" baseline="-25000">
                          <a:effectLst/>
                        </a:rPr>
                        <a:t>3</a:t>
                      </a:r>
                      <a:r>
                        <a:rPr lang="fa-IR" sz="300">
                          <a:effectLst/>
                        </a:rPr>
                        <a:t>)، کلروفلوئورکربن ها (</a:t>
                      </a:r>
                      <a:r>
                        <a:rPr lang="en-US" sz="300">
                          <a:effectLst/>
                        </a:rPr>
                        <a:t>CFCs</a:t>
                      </a:r>
                      <a:r>
                        <a:rPr lang="fa-IR" sz="300">
                          <a:effectLst/>
                        </a:rPr>
                        <a:t>)،هیدروفلوئورکربن ها (</a:t>
                      </a:r>
                      <a:r>
                        <a:rPr lang="en-US" sz="300">
                          <a:effectLst/>
                        </a:rPr>
                        <a:t>HFCs</a:t>
                      </a:r>
                      <a:r>
                        <a:rPr lang="fa-IR" sz="300">
                          <a:effectLst/>
                        </a:rPr>
                        <a:t>)،پرفلوئورکربن ها (</a:t>
                      </a:r>
                      <a:r>
                        <a:rPr lang="en-US" sz="300">
                          <a:effectLst/>
                        </a:rPr>
                        <a:t>PFCs</a:t>
                      </a:r>
                      <a:r>
                        <a:rPr lang="fa-IR" sz="300">
                          <a:effectLst/>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rPr>
                        <a:t>ppm</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87870">
                <a:tc rowSpan="4">
                  <a:txBody>
                    <a:bodyPr/>
                    <a:lstStyle/>
                    <a:p>
                      <a:pPr marL="71755" marR="71755" algn="r" rtl="1">
                        <a:lnSpc>
                          <a:spcPct val="115000"/>
                        </a:lnSpc>
                        <a:spcAft>
                          <a:spcPts val="0"/>
                        </a:spcAft>
                      </a:pPr>
                      <a:r>
                        <a:rPr lang="fa-IR" sz="300">
                          <a:effectLst/>
                        </a:rPr>
                        <a:t>2- عوامل اقلیمی</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میزان دما </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درجه سانتیگراد</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افزایش و یا کاهش</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میزان بارش</a:t>
                      </a:r>
                      <a:endParaRPr lang="en-US" sz="300">
                        <a:effectLst/>
                        <a:latin typeface="Calibri"/>
                        <a:ea typeface="Calibri"/>
                        <a:cs typeface="Arial"/>
                      </a:endParaRPr>
                    </a:p>
                  </a:txBody>
                  <a:tcPr marL="15629" marR="15629" marT="0" marB="0"/>
                </a:tc>
                <a:tc>
                  <a:txBody>
                    <a:bodyPr/>
                    <a:lstStyle/>
                    <a:p>
                      <a:pPr algn="ct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میلیمتر</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افزایش و یا کاهش</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میزان دما در دریاها</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rtl="0">
                        <a:lnSpc>
                          <a:spcPct val="115000"/>
                        </a:lnSpc>
                        <a:spcAft>
                          <a:spcPts val="0"/>
                        </a:spcAft>
                      </a:pPr>
                      <a:r>
                        <a:rPr lang="fa-IR" sz="300">
                          <a:effectLst/>
                        </a:rPr>
                        <a:t>درجه سانتیگراد</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افزایش و یا کاهش</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میزان دما در رودخانه ها</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rtl="0">
                        <a:lnSpc>
                          <a:spcPct val="115000"/>
                        </a:lnSpc>
                        <a:spcAft>
                          <a:spcPts val="0"/>
                        </a:spcAft>
                      </a:pPr>
                      <a:r>
                        <a:rPr lang="fa-IR" sz="300">
                          <a:effectLst/>
                        </a:rPr>
                        <a:t>درجه سانتیگراد</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dirty="0">
                          <a:effectLst/>
                        </a:rPr>
                        <a:t>افزایش و یا کاهش</a:t>
                      </a:r>
                      <a:endParaRPr lang="en-US" sz="300" dirty="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87870">
                <a:tc rowSpan="2">
                  <a:txBody>
                    <a:bodyPr/>
                    <a:lstStyle/>
                    <a:p>
                      <a:pPr marL="71755" marR="71755" algn="r" rtl="1">
                        <a:lnSpc>
                          <a:spcPct val="115000"/>
                        </a:lnSpc>
                        <a:spcAft>
                          <a:spcPts val="0"/>
                        </a:spcAft>
                      </a:pPr>
                      <a:r>
                        <a:rPr lang="fa-IR" sz="300">
                          <a:effectLst/>
                        </a:rPr>
                        <a:t>3- مصرف انرژی</a:t>
                      </a:r>
                      <a:endParaRPr lang="en-US" sz="300">
                        <a:effectLst/>
                      </a:endParaRPr>
                    </a:p>
                    <a:p>
                      <a:pPr marL="71755" marR="71755" algn="r" rtl="1">
                        <a:lnSpc>
                          <a:spcPct val="115000"/>
                        </a:lnSpc>
                        <a:spcAft>
                          <a:spcPts val="0"/>
                        </a:spcAft>
                      </a:pPr>
                      <a:r>
                        <a:rPr lang="fa-IR" sz="300">
                          <a:effectLst/>
                        </a:rPr>
                        <a:t>(بهره وری انرژی)</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مصرف انرژی در ماشین آلات (به عنوان سوخت)</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مصرف انرژی به عنوان تولید مواد غذائی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2">
                  <a:txBody>
                    <a:bodyPr/>
                    <a:lstStyle/>
                    <a:p>
                      <a:pPr algn="r" rtl="1">
                        <a:lnSpc>
                          <a:spcPct val="115000"/>
                        </a:lnSpc>
                        <a:spcAft>
                          <a:spcPts val="0"/>
                        </a:spcAft>
                      </a:pPr>
                      <a:r>
                        <a:rPr lang="fa-IR" sz="300">
                          <a:effectLst/>
                        </a:rPr>
                        <a:t>4- بهره وری عملکرد آب</a:t>
                      </a:r>
                      <a:endParaRPr lang="en-US" sz="300">
                        <a:effectLst/>
                      </a:endParaRPr>
                    </a:p>
                    <a:p>
                      <a:pPr algn="r" rtl="1">
                        <a:lnSpc>
                          <a:spcPct val="115000"/>
                        </a:lnSpc>
                        <a:spcAft>
                          <a:spcPts val="0"/>
                        </a:spcAft>
                      </a:pPr>
                      <a:r>
                        <a:rPr lang="fa-IR" sz="300">
                          <a:effectLst/>
                        </a:rPr>
                        <a:t>(گرم/لیتر)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روشهای مدیریت آبیاری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گونه های مورد استفاده</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87870">
                <a:tc rowSpan="2">
                  <a:txBody>
                    <a:bodyPr/>
                    <a:lstStyle/>
                    <a:p>
                      <a:pPr algn="r" rtl="1">
                        <a:lnSpc>
                          <a:spcPct val="115000"/>
                        </a:lnSpc>
                        <a:spcAft>
                          <a:spcPts val="0"/>
                        </a:spcAft>
                      </a:pPr>
                      <a:r>
                        <a:rPr lang="fa-IR" sz="300">
                          <a:effectLst/>
                        </a:rPr>
                        <a:t>5- میزان کربن خاک</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عرصه های طبیعی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عرصه های تحت مدیریت</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175741">
                <a:tc rowSpan="2">
                  <a:txBody>
                    <a:bodyPr/>
                    <a:lstStyle/>
                    <a:p>
                      <a:pPr marL="71755" marR="71755" algn="r" rtl="1">
                        <a:lnSpc>
                          <a:spcPct val="115000"/>
                        </a:lnSpc>
                        <a:spcAft>
                          <a:spcPts val="0"/>
                        </a:spcAft>
                      </a:pPr>
                      <a:r>
                        <a:rPr lang="fa-IR" sz="300">
                          <a:effectLst/>
                        </a:rPr>
                        <a:t>6- بهره وری تولید پروتئین</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بهره وری تولید گوشت</a:t>
                      </a:r>
                      <a:endParaRPr lang="en-US" sz="300">
                        <a:effectLst/>
                      </a:endParaRPr>
                    </a:p>
                    <a:p>
                      <a:pPr algn="r" rtl="1">
                        <a:lnSpc>
                          <a:spcPct val="115000"/>
                        </a:lnSpc>
                        <a:spcAft>
                          <a:spcPts val="0"/>
                        </a:spcAft>
                      </a:pPr>
                      <a:r>
                        <a:rPr lang="fa-IR" sz="300">
                          <a:effectLst/>
                        </a:rPr>
                        <a:t>(تولید گاز/تولید گوشت)</a:t>
                      </a:r>
                      <a:endParaRPr lang="en-US" sz="300">
                        <a:effectLst/>
                      </a:endParaRPr>
                    </a:p>
                    <a:p>
                      <a:pPr algn="r" rtl="1">
                        <a:lnSpc>
                          <a:spcPct val="115000"/>
                        </a:lnSpc>
                        <a:spcAft>
                          <a:spcPts val="0"/>
                        </a:spcAft>
                      </a:pPr>
                      <a:r>
                        <a:rPr lang="fa-IR" sz="300">
                          <a:effectLst/>
                        </a:rPr>
                        <a:t>(مصرف انرژی/تولید گوشت)</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 و 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175741">
                <a:tc vMerge="1">
                  <a:txBody>
                    <a:bodyPr/>
                    <a:lstStyle/>
                    <a:p>
                      <a:pPr rtl="1"/>
                      <a:endParaRPr lang="fa-IR"/>
                    </a:p>
                  </a:txBody>
                  <a:tcPr/>
                </a:tc>
                <a:tc>
                  <a:txBody>
                    <a:bodyPr/>
                    <a:lstStyle/>
                    <a:p>
                      <a:pPr algn="r" rtl="1">
                        <a:lnSpc>
                          <a:spcPct val="115000"/>
                        </a:lnSpc>
                        <a:spcAft>
                          <a:spcPts val="0"/>
                        </a:spcAft>
                      </a:pPr>
                      <a:r>
                        <a:rPr lang="fa-IR" sz="300">
                          <a:effectLst/>
                        </a:rPr>
                        <a:t>بهره وری تولید مواد غذائی</a:t>
                      </a:r>
                      <a:endParaRPr lang="en-US" sz="300">
                        <a:effectLst/>
                      </a:endParaRPr>
                    </a:p>
                    <a:p>
                      <a:pPr algn="r" rtl="1">
                        <a:lnSpc>
                          <a:spcPct val="115000"/>
                        </a:lnSpc>
                        <a:spcAft>
                          <a:spcPts val="0"/>
                        </a:spcAft>
                      </a:pPr>
                      <a:r>
                        <a:rPr lang="fa-IR" sz="300">
                          <a:effectLst/>
                        </a:rPr>
                        <a:t>(تولید گاز/تولید مواد خشک)</a:t>
                      </a:r>
                      <a:endParaRPr lang="en-US" sz="300">
                        <a:effectLst/>
                      </a:endParaRPr>
                    </a:p>
                    <a:p>
                      <a:pPr algn="r" rtl="1">
                        <a:lnSpc>
                          <a:spcPct val="115000"/>
                        </a:lnSpc>
                        <a:spcAft>
                          <a:spcPts val="0"/>
                        </a:spcAft>
                      </a:pPr>
                      <a:r>
                        <a:rPr lang="fa-IR" sz="300">
                          <a:effectLst/>
                        </a:rPr>
                        <a:t>(مصرف انرژی/تولید مواد خشک)</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 و 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131805">
                <a:tc rowSpan="4">
                  <a:txBody>
                    <a:bodyPr/>
                    <a:lstStyle/>
                    <a:p>
                      <a:pPr marL="71755" marR="71755" algn="r" rtl="1">
                        <a:lnSpc>
                          <a:spcPct val="115000"/>
                        </a:lnSpc>
                        <a:spcAft>
                          <a:spcPts val="0"/>
                        </a:spcAft>
                      </a:pPr>
                      <a:r>
                        <a:rPr lang="fa-IR" sz="300">
                          <a:effectLst/>
                        </a:rPr>
                        <a:t>7- میزان کربن و کنترل آن</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حفظ، ذخیره و ترسیب کربن بر اساس پوشش گیاهی (بیوماس) در واحد سطح</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 و 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عرصه های طبیعی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مدیریت در عرصه های طبیعی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تغییر کاربری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87870">
                <a:tc rowSpan="3">
                  <a:txBody>
                    <a:bodyPr/>
                    <a:lstStyle/>
                    <a:p>
                      <a:pPr algn="r" rtl="1">
                        <a:lnSpc>
                          <a:spcPct val="115000"/>
                        </a:lnSpc>
                        <a:spcAft>
                          <a:spcPts val="0"/>
                        </a:spcAft>
                      </a:pPr>
                      <a:r>
                        <a:rPr lang="fa-IR" sz="300">
                          <a:effectLst/>
                        </a:rPr>
                        <a:t>8- افزایش محلهای جذب انتشار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جنگلکاری و مدیریت</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 و 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جنگلکاری جدید</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مدیریت جنگلهای موجود</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غیر قابل کنترل</a:t>
                      </a:r>
                      <a:endParaRPr lang="en-US" sz="300">
                        <a:effectLst/>
                      </a:endParaRPr>
                    </a:p>
                    <a:p>
                      <a:pPr algn="r" rtl="1">
                        <a:lnSpc>
                          <a:spcPct val="115000"/>
                        </a:lnSpc>
                        <a:spcAft>
                          <a:spcPts val="0"/>
                        </a:spcAft>
                      </a:pPr>
                      <a:r>
                        <a:rPr lang="fa-IR" sz="300">
                          <a:effectLst/>
                        </a:rPr>
                        <a:t>(قابل اندازه گیری- کنترل غیر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2">
                  <a:txBody>
                    <a:bodyPr/>
                    <a:lstStyle/>
                    <a:p>
                      <a:pPr algn="r" rtl="1">
                        <a:lnSpc>
                          <a:spcPct val="115000"/>
                        </a:lnSpc>
                        <a:spcAft>
                          <a:spcPts val="0"/>
                        </a:spcAft>
                      </a:pPr>
                      <a:r>
                        <a:rPr lang="fa-IR" sz="300">
                          <a:effectLst/>
                        </a:rPr>
                        <a:t>9- امور دام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تخمیر امعائی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مدیریت کود های دامی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6">
                  <a:txBody>
                    <a:bodyPr/>
                    <a:lstStyle/>
                    <a:p>
                      <a:pPr marL="71755" marR="71755" algn="r" rtl="1">
                        <a:lnSpc>
                          <a:spcPct val="115000"/>
                        </a:lnSpc>
                        <a:spcAft>
                          <a:spcPts val="0"/>
                        </a:spcAft>
                      </a:pPr>
                      <a:r>
                        <a:rPr lang="fa-IR" sz="300">
                          <a:effectLst/>
                        </a:rPr>
                        <a:t>10- امور اراضی </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اراضی جنگلی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اراضی زراعی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اراضی مرتعی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تالاب ها</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اراضی مسکونی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سایر اراضی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4">
                  <a:txBody>
                    <a:bodyPr/>
                    <a:lstStyle/>
                    <a:p>
                      <a:pPr marL="71755" marR="71755" algn="r" rtl="1">
                        <a:lnSpc>
                          <a:spcPct val="115000"/>
                        </a:lnSpc>
                        <a:spcAft>
                          <a:spcPts val="0"/>
                        </a:spcAft>
                      </a:pPr>
                      <a:r>
                        <a:rPr lang="fa-IR" sz="300">
                          <a:effectLst/>
                        </a:rPr>
                        <a:t>11- سایر منابع انتشار</a:t>
                      </a:r>
                      <a:endParaRPr lang="en-US" sz="300">
                        <a:effectLst/>
                        <a:latin typeface="Calibri"/>
                        <a:ea typeface="Calibri"/>
                        <a:cs typeface="Arial"/>
                      </a:endParaRPr>
                    </a:p>
                  </a:txBody>
                  <a:tcPr marL="15629" marR="15629" marT="0" marB="0" vert="vert"/>
                </a:tc>
                <a:tc>
                  <a:txBody>
                    <a:bodyPr/>
                    <a:lstStyle/>
                    <a:p>
                      <a:pPr algn="r" rtl="1">
                        <a:lnSpc>
                          <a:spcPct val="115000"/>
                        </a:lnSpc>
                        <a:spcAft>
                          <a:spcPts val="0"/>
                        </a:spcAft>
                      </a:pPr>
                      <a:r>
                        <a:rPr lang="fa-IR" sz="300">
                          <a:effectLst/>
                        </a:rPr>
                        <a:t>سوزاندن اراضی</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a:txBody>
                    <a:bodyPr/>
                    <a:lstStyle/>
                    <a:p>
                      <a:pPr algn="r" rtl="1">
                        <a:lnSpc>
                          <a:spcPct val="115000"/>
                        </a:lnSpc>
                        <a:spcAft>
                          <a:spcPts val="0"/>
                        </a:spcAft>
                      </a:pPr>
                      <a:r>
                        <a:rPr lang="fa-IR" sz="300">
                          <a:effectLst/>
                        </a:rPr>
                        <a:t>مدیریت مستقیم و غیر مستقیم خاک (</a:t>
                      </a:r>
                      <a:r>
                        <a:rPr lang="en-US" sz="300">
                          <a:effectLst/>
                        </a:rPr>
                        <a:t>N2O</a:t>
                      </a:r>
                      <a:r>
                        <a:rPr lang="fa-IR" sz="300">
                          <a:effectLst/>
                        </a:rPr>
                        <a:t>)</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کشت برنج</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vMerge="1">
                  <a:txBody>
                    <a:bodyPr/>
                    <a:lstStyle/>
                    <a:p>
                      <a:pPr rtl="1"/>
                      <a:endParaRPr lang="fa-IR"/>
                    </a:p>
                  </a:txBody>
                  <a:tcPr/>
                </a:tc>
                <a:tc>
                  <a:txBody>
                    <a:bodyPr/>
                    <a:lstStyle/>
                    <a:p>
                      <a:pPr algn="r" rtl="1">
                        <a:lnSpc>
                          <a:spcPct val="115000"/>
                        </a:lnSpc>
                        <a:spcAft>
                          <a:spcPts val="0"/>
                        </a:spcAft>
                      </a:pPr>
                      <a:r>
                        <a:rPr lang="fa-IR" sz="300">
                          <a:effectLst/>
                        </a:rPr>
                        <a:t>بهره برداری چوب</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0">
                        <a:lnSpc>
                          <a:spcPct val="115000"/>
                        </a:lnSpc>
                        <a:spcAft>
                          <a:spcPts val="0"/>
                        </a:spcAft>
                      </a:pPr>
                      <a:r>
                        <a:rPr lang="en-US" sz="300">
                          <a:effectLst/>
                          <a:sym typeface="Wingdings"/>
                        </a:rPr>
                        <a:t></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قابل کنترل مستقیم</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12-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r>
              <a:tr h="43935">
                <a:tc rowSpan="2">
                  <a:txBody>
                    <a:bodyPr/>
                    <a:lstStyle/>
                    <a:p>
                      <a:pPr algn="r" rtl="1">
                        <a:lnSpc>
                          <a:spcPct val="115000"/>
                        </a:lnSpc>
                        <a:spcAft>
                          <a:spcPts val="0"/>
                        </a:spcAft>
                      </a:pPr>
                      <a:r>
                        <a:rPr lang="fa-IR" sz="300">
                          <a:effectLst/>
                        </a:rPr>
                        <a:t>ردیف</a:t>
                      </a:r>
                      <a:endParaRPr lang="en-US" sz="300">
                        <a:effectLst/>
                        <a:latin typeface="Calibri"/>
                        <a:ea typeface="Calibri"/>
                        <a:cs typeface="Arial"/>
                      </a:endParaRPr>
                    </a:p>
                  </a:txBody>
                  <a:tcPr marL="15629" marR="15629" marT="0" marB="0"/>
                </a:tc>
                <a:tc rowSpan="2">
                  <a:txBody>
                    <a:bodyPr/>
                    <a:lstStyle/>
                    <a:p>
                      <a:pPr algn="r" rtl="1">
                        <a:lnSpc>
                          <a:spcPct val="115000"/>
                        </a:lnSpc>
                        <a:spcAft>
                          <a:spcPts val="0"/>
                        </a:spcAft>
                      </a:pPr>
                      <a:r>
                        <a:rPr lang="fa-IR" sz="300">
                          <a:effectLst/>
                        </a:rPr>
                        <a:t>شاخص قابل بررسی</a:t>
                      </a:r>
                      <a:endParaRPr lang="en-US" sz="300">
                        <a:effectLst/>
                        <a:latin typeface="Calibri"/>
                        <a:ea typeface="Calibri"/>
                        <a:cs typeface="Arial"/>
                      </a:endParaRPr>
                    </a:p>
                  </a:txBody>
                  <a:tcPr marL="15629" marR="15629" marT="0" marB="0"/>
                </a:tc>
                <a:tc gridSpan="2">
                  <a:txBody>
                    <a:bodyPr/>
                    <a:lstStyle/>
                    <a:p>
                      <a:pPr algn="ctr" rtl="1">
                        <a:lnSpc>
                          <a:spcPct val="115000"/>
                        </a:lnSpc>
                        <a:spcAft>
                          <a:spcPts val="0"/>
                        </a:spcAft>
                      </a:pPr>
                      <a:r>
                        <a:rPr lang="fa-IR" sz="300">
                          <a:effectLst/>
                        </a:rPr>
                        <a:t>شاخص کمی</a:t>
                      </a:r>
                      <a:endParaRPr lang="en-US" sz="300">
                        <a:effectLst/>
                        <a:latin typeface="Calibri"/>
                        <a:ea typeface="Calibri"/>
                        <a:cs typeface="Arial"/>
                      </a:endParaRPr>
                    </a:p>
                  </a:txBody>
                  <a:tcPr marL="15629" marR="15629" marT="0" marB="0"/>
                </a:tc>
                <a:tc hMerge="1">
                  <a:txBody>
                    <a:bodyPr/>
                    <a:lstStyle/>
                    <a:p>
                      <a:pPr rtl="1"/>
                      <a:endParaRPr lang="fa-IR"/>
                    </a:p>
                  </a:txBody>
                  <a:tcPr/>
                </a:tc>
                <a:tc gridSpan="2">
                  <a:txBody>
                    <a:bodyPr/>
                    <a:lstStyle/>
                    <a:p>
                      <a:pPr algn="r" rtl="1">
                        <a:lnSpc>
                          <a:spcPct val="115000"/>
                        </a:lnSpc>
                        <a:spcAft>
                          <a:spcPts val="0"/>
                        </a:spcAft>
                      </a:pPr>
                      <a:r>
                        <a:rPr lang="fa-IR" sz="300">
                          <a:effectLst/>
                        </a:rPr>
                        <a:t>شاخص کیفی</a:t>
                      </a:r>
                      <a:endParaRPr lang="en-US" sz="300">
                        <a:effectLst/>
                        <a:latin typeface="Calibri"/>
                        <a:ea typeface="Calibri"/>
                        <a:cs typeface="Arial"/>
                      </a:endParaRPr>
                    </a:p>
                  </a:txBody>
                  <a:tcPr marL="15629" marR="15629" marT="0" marB="0"/>
                </a:tc>
                <a:tc hMerge="1">
                  <a:txBody>
                    <a:bodyPr/>
                    <a:lstStyle/>
                    <a:p>
                      <a:pPr rtl="1"/>
                      <a:endParaRPr lang="fa-IR"/>
                    </a:p>
                  </a:txBody>
                  <a:tcPr/>
                </a:tc>
                <a:tc rowSpan="2">
                  <a:txBody>
                    <a:bodyPr/>
                    <a:lstStyle/>
                    <a:p>
                      <a:pPr algn="r" rtl="1">
                        <a:lnSpc>
                          <a:spcPct val="115000"/>
                        </a:lnSpc>
                        <a:spcAft>
                          <a:spcPts val="0"/>
                        </a:spcAft>
                      </a:pPr>
                      <a:r>
                        <a:rPr lang="fa-IR" sz="300">
                          <a:effectLst/>
                        </a:rPr>
                        <a:t>توضیحات</a:t>
                      </a:r>
                      <a:endParaRPr lang="en-US" sz="300">
                        <a:effectLst/>
                        <a:latin typeface="Calibri"/>
                        <a:ea typeface="Calibri"/>
                        <a:cs typeface="Arial"/>
                      </a:endParaRPr>
                    </a:p>
                  </a:txBody>
                  <a:tcPr marL="15629" marR="15629" marT="0" marB="0"/>
                </a:tc>
              </a:tr>
              <a:tr h="87870">
                <a:tc vMerge="1">
                  <a:txBody>
                    <a:bodyPr/>
                    <a:lstStyle/>
                    <a:p>
                      <a:pPr rtl="1"/>
                      <a:endParaRPr lang="fa-IR"/>
                    </a:p>
                  </a:txBody>
                  <a:tcPr/>
                </a:tc>
                <a:tc vMerge="1">
                  <a:txBody>
                    <a:bodyPr/>
                    <a:lstStyle/>
                    <a:p>
                      <a:pPr rtl="1"/>
                      <a:endParaRPr lang="fa-IR"/>
                    </a:p>
                  </a:txBody>
                  <a:tcPr/>
                </a:tc>
                <a:tc>
                  <a:txBody>
                    <a:bodyPr/>
                    <a:lstStyle/>
                    <a:p>
                      <a:pPr algn="r" rtl="1">
                        <a:lnSpc>
                          <a:spcPct val="115000"/>
                        </a:lnSpc>
                        <a:spcAft>
                          <a:spcPts val="0"/>
                        </a:spcAft>
                      </a:pPr>
                      <a:r>
                        <a:rPr lang="fa-IR" sz="300">
                          <a:effectLst/>
                        </a:rPr>
                        <a:t>مقدار</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واحد بررسی</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میزان</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واحد ارزیابی</a:t>
                      </a:r>
                      <a:endParaRPr lang="en-US" sz="300">
                        <a:effectLst/>
                        <a:latin typeface="Calibri"/>
                        <a:ea typeface="Calibri"/>
                        <a:cs typeface="Arial"/>
                      </a:endParaRPr>
                    </a:p>
                  </a:txBody>
                  <a:tcPr marL="15629" marR="15629" marT="0" marB="0"/>
                </a:tc>
                <a:tc vMerge="1">
                  <a:txBody>
                    <a:bodyPr/>
                    <a:lstStyle/>
                    <a:p>
                      <a:pPr rtl="1"/>
                      <a:endParaRPr lang="fa-IR"/>
                    </a:p>
                  </a:txBody>
                  <a:tcPr/>
                </a:tc>
              </a:tr>
              <a:tr h="43935">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en-US"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a:effectLst/>
                        </a:rPr>
                        <a:t> </a:t>
                      </a:r>
                      <a:endParaRPr lang="en-US" sz="300">
                        <a:effectLst/>
                        <a:latin typeface="Calibri"/>
                        <a:ea typeface="Calibri"/>
                        <a:cs typeface="Arial"/>
                      </a:endParaRPr>
                    </a:p>
                  </a:txBody>
                  <a:tcPr marL="15629" marR="15629" marT="0" marB="0"/>
                </a:tc>
                <a:tc>
                  <a:txBody>
                    <a:bodyPr/>
                    <a:lstStyle/>
                    <a:p>
                      <a:pPr algn="r" rtl="1">
                        <a:lnSpc>
                          <a:spcPct val="115000"/>
                        </a:lnSpc>
                        <a:spcAft>
                          <a:spcPts val="0"/>
                        </a:spcAft>
                      </a:pPr>
                      <a:r>
                        <a:rPr lang="fa-IR" sz="300" dirty="0">
                          <a:effectLst/>
                        </a:rPr>
                        <a:t> </a:t>
                      </a:r>
                      <a:endParaRPr lang="en-US" sz="300" dirty="0">
                        <a:effectLst/>
                        <a:latin typeface="Calibri"/>
                        <a:ea typeface="Calibri"/>
                        <a:cs typeface="Arial"/>
                      </a:endParaRPr>
                    </a:p>
                  </a:txBody>
                  <a:tcPr marL="15629" marR="15629" marT="0" marB="0"/>
                </a:tc>
              </a:tr>
            </a:tbl>
          </a:graphicData>
        </a:graphic>
      </p:graphicFrame>
    </p:spTree>
    <p:extLst>
      <p:ext uri="{BB962C8B-B14F-4D97-AF65-F5344CB8AC3E}">
        <p14:creationId xmlns:p14="http://schemas.microsoft.com/office/powerpoint/2010/main" val="15913386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629400" y="4147344"/>
            <a:ext cx="554038" cy="254000"/>
          </a:xfrm>
          <a:prstGeom prst="rect">
            <a:avLst/>
          </a:prstGeom>
          <a:noFill/>
        </p:spPr>
        <p:txBody>
          <a:bodyPr wrap="none" rtlCol="1">
            <a:spAutoFit/>
          </a:bodyPr>
          <a:lstStyle>
            <a:defPPr>
              <a:defRPr lang="fa-IR"/>
            </a:defPPr>
            <a:lvl1pPr algn="r" rtl="1">
              <a:defRPr sz="1400" b="1">
                <a:cs typeface="B Koodak" panose="00000700000000000000" pitchFamily="2" charset="-78"/>
              </a:defRPr>
            </a:lvl1pPr>
          </a:lstStyle>
          <a:p>
            <a:pPr>
              <a:defRPr/>
            </a:pPr>
            <a:r>
              <a:rPr lang="fa-IR" sz="1050" dirty="0"/>
              <a:t>41273</a:t>
            </a:r>
          </a:p>
        </p:txBody>
      </p:sp>
      <p:sp>
        <p:nvSpPr>
          <p:cNvPr id="10" name="TextBox 9"/>
          <p:cNvSpPr txBox="1"/>
          <p:nvPr/>
        </p:nvSpPr>
        <p:spPr>
          <a:xfrm>
            <a:off x="7810500" y="4122738"/>
            <a:ext cx="554038" cy="252412"/>
          </a:xfrm>
          <a:prstGeom prst="rect">
            <a:avLst/>
          </a:prstGeom>
          <a:noFill/>
        </p:spPr>
        <p:txBody>
          <a:bodyPr wrap="none" rtlCol="1">
            <a:spAutoFit/>
          </a:bodyPr>
          <a:lstStyle/>
          <a:p>
            <a:pPr algn="r" rtl="1">
              <a:defRPr/>
            </a:pPr>
            <a:r>
              <a:rPr lang="fa-IR" sz="1050" b="1" dirty="0">
                <a:cs typeface="B Koodak" panose="00000700000000000000" pitchFamily="2" charset="-78"/>
              </a:rPr>
              <a:t>42993</a:t>
            </a:r>
            <a:endParaRPr lang="fa-IR" dirty="0">
              <a:cs typeface="B Koodak" panose="00000700000000000000" pitchFamily="2" charset="-78"/>
            </a:endParaRPr>
          </a:p>
        </p:txBody>
      </p:sp>
      <p:sp>
        <p:nvSpPr>
          <p:cNvPr id="11" name="TextBox 10"/>
          <p:cNvSpPr txBox="1"/>
          <p:nvPr/>
        </p:nvSpPr>
        <p:spPr>
          <a:xfrm>
            <a:off x="6954044" y="4427538"/>
            <a:ext cx="1133475" cy="415925"/>
          </a:xfrm>
          <a:prstGeom prst="rect">
            <a:avLst/>
          </a:prstGeom>
          <a:noFill/>
        </p:spPr>
        <p:txBody>
          <a:bodyPr rtlCol="1">
            <a:spAutoFit/>
          </a:bodyPr>
          <a:lstStyle>
            <a:defPPr>
              <a:defRPr lang="fa-IR"/>
            </a:defPPr>
            <a:lvl1pPr algn="ctr">
              <a:defRPr sz="1400" b="1">
                <a:cs typeface="B Koodak" panose="00000700000000000000" pitchFamily="2" charset="-78"/>
              </a:defRPr>
            </a:lvl1pPr>
          </a:lstStyle>
          <a:p>
            <a:pPr>
              <a:defRPr/>
            </a:pPr>
            <a:r>
              <a:rPr lang="fa-IR" sz="1050" dirty="0"/>
              <a:t>کاهش انتشار گازهای گلخانه ای</a:t>
            </a:r>
          </a:p>
        </p:txBody>
      </p:sp>
      <p:sp>
        <p:nvSpPr>
          <p:cNvPr id="12" name="TextBox 11"/>
          <p:cNvSpPr txBox="1"/>
          <p:nvPr/>
        </p:nvSpPr>
        <p:spPr>
          <a:xfrm>
            <a:off x="3678083" y="4115243"/>
            <a:ext cx="401072" cy="253916"/>
          </a:xfrm>
          <a:prstGeom prst="rect">
            <a:avLst/>
          </a:prstGeom>
          <a:noFill/>
        </p:spPr>
        <p:txBody>
          <a:bodyPr wrap="none" rtlCol="1">
            <a:spAutoFit/>
          </a:bodyPr>
          <a:lstStyle>
            <a:defPPr>
              <a:defRPr lang="fa-IR"/>
            </a:defPPr>
            <a:lvl1pPr algn="r" rtl="1">
              <a:defRPr sz="1400" b="1">
                <a:cs typeface="B Koodak" panose="00000700000000000000" pitchFamily="2" charset="-78"/>
              </a:defRPr>
            </a:lvl1pPr>
          </a:lstStyle>
          <a:p>
            <a:pPr>
              <a:defRPr/>
            </a:pPr>
            <a:r>
              <a:rPr lang="fa-IR" sz="1050" dirty="0" smtClean="0"/>
              <a:t>10%</a:t>
            </a:r>
            <a:endParaRPr lang="fa-IR" sz="1050" dirty="0"/>
          </a:p>
        </p:txBody>
      </p:sp>
      <p:sp>
        <p:nvSpPr>
          <p:cNvPr id="13" name="TextBox 12"/>
          <p:cNvSpPr txBox="1"/>
          <p:nvPr/>
        </p:nvSpPr>
        <p:spPr>
          <a:xfrm>
            <a:off x="5220072" y="4147344"/>
            <a:ext cx="1080120" cy="577081"/>
          </a:xfrm>
          <a:prstGeom prst="rect">
            <a:avLst/>
          </a:prstGeom>
          <a:noFill/>
        </p:spPr>
        <p:txBody>
          <a:bodyPr wrap="square" rtlCol="1">
            <a:spAutoFit/>
          </a:bodyPr>
          <a:lstStyle/>
          <a:p>
            <a:pPr algn="ctr"/>
            <a:r>
              <a:rPr lang="en-US" sz="1050" dirty="0"/>
              <a:t>676817920</a:t>
            </a:r>
          </a:p>
          <a:p>
            <a:pPr algn="ctr"/>
            <a:r>
              <a:rPr lang="en-US" sz="1050" dirty="0" smtClean="0"/>
              <a:t> </a:t>
            </a:r>
            <a:r>
              <a:rPr lang="fa-IR" sz="1050" dirty="0" smtClean="0"/>
              <a:t>موجودی جذب</a:t>
            </a:r>
            <a:endParaRPr lang="en-US" sz="1050" dirty="0"/>
          </a:p>
          <a:p>
            <a:pPr algn="ctr"/>
            <a:r>
              <a:rPr lang="fa-IR" sz="1050" dirty="0"/>
              <a:t>تن</a:t>
            </a:r>
            <a:endParaRPr lang="fa-IR" dirty="0">
              <a:cs typeface="B Koodak" panose="00000700000000000000" pitchFamily="2" charset="-78"/>
            </a:endParaRPr>
          </a:p>
        </p:txBody>
      </p:sp>
      <p:sp>
        <p:nvSpPr>
          <p:cNvPr id="14" name="TextBox 13"/>
          <p:cNvSpPr txBox="1"/>
          <p:nvPr/>
        </p:nvSpPr>
        <p:spPr>
          <a:xfrm>
            <a:off x="3657600" y="4419600"/>
            <a:ext cx="1752600" cy="415925"/>
          </a:xfrm>
          <a:prstGeom prst="rect">
            <a:avLst/>
          </a:prstGeom>
          <a:noFill/>
        </p:spPr>
        <p:txBody>
          <a:bodyPr rtlCol="1">
            <a:spAutoFit/>
          </a:bodyPr>
          <a:lstStyle>
            <a:defPPr>
              <a:defRPr lang="fa-IR"/>
            </a:defPPr>
            <a:lvl1pPr algn="ctr">
              <a:defRPr sz="1400" b="1">
                <a:cs typeface="B Koodak" panose="00000700000000000000" pitchFamily="2" charset="-78"/>
              </a:defRPr>
            </a:lvl1pPr>
          </a:lstStyle>
          <a:p>
            <a:pPr>
              <a:defRPr/>
            </a:pPr>
            <a:r>
              <a:rPr lang="fa-IR" sz="1050" dirty="0"/>
              <a:t>افزایش جذب گازهای گلخانه ای</a:t>
            </a:r>
          </a:p>
          <a:p>
            <a:pPr>
              <a:defRPr/>
            </a:pPr>
            <a:r>
              <a:rPr lang="fa-IR" sz="1050" dirty="0"/>
              <a:t>(درصد)</a:t>
            </a:r>
            <a:endParaRPr lang="en-US" sz="1050" dirty="0"/>
          </a:p>
        </p:txBody>
      </p:sp>
      <p:sp>
        <p:nvSpPr>
          <p:cNvPr id="15" name="TextBox 14"/>
          <p:cNvSpPr txBox="1"/>
          <p:nvPr/>
        </p:nvSpPr>
        <p:spPr>
          <a:xfrm>
            <a:off x="1069433" y="4161996"/>
            <a:ext cx="401072" cy="253916"/>
          </a:xfrm>
          <a:prstGeom prst="rect">
            <a:avLst/>
          </a:prstGeom>
          <a:noFill/>
        </p:spPr>
        <p:txBody>
          <a:bodyPr wrap="none" rtlCol="1">
            <a:spAutoFit/>
          </a:bodyPr>
          <a:lstStyle>
            <a:defPPr>
              <a:defRPr lang="fa-IR"/>
            </a:defPPr>
            <a:lvl1pPr algn="r" rtl="1">
              <a:defRPr sz="1400" b="1">
                <a:cs typeface="B Koodak" panose="00000700000000000000" pitchFamily="2" charset="-78"/>
              </a:defRPr>
            </a:lvl1pPr>
          </a:lstStyle>
          <a:p>
            <a:pPr>
              <a:defRPr/>
            </a:pPr>
            <a:r>
              <a:rPr lang="fa-IR" sz="1050" dirty="0" smtClean="0"/>
              <a:t>10%</a:t>
            </a:r>
            <a:endParaRPr lang="fa-IR" sz="1050" dirty="0"/>
          </a:p>
        </p:txBody>
      </p:sp>
      <p:sp>
        <p:nvSpPr>
          <p:cNvPr id="16" name="TextBox 15"/>
          <p:cNvSpPr txBox="1"/>
          <p:nvPr/>
        </p:nvSpPr>
        <p:spPr>
          <a:xfrm>
            <a:off x="2030412" y="4156824"/>
            <a:ext cx="1317452" cy="261610"/>
          </a:xfrm>
          <a:prstGeom prst="rect">
            <a:avLst/>
          </a:prstGeom>
          <a:noFill/>
        </p:spPr>
        <p:txBody>
          <a:bodyPr wrap="square" rtlCol="1">
            <a:spAutoFit/>
          </a:bodyPr>
          <a:lstStyle/>
          <a:p>
            <a:pPr algn="r" rtl="1">
              <a:defRPr/>
            </a:pPr>
            <a:r>
              <a:rPr lang="fa-IR" sz="1100" dirty="0" smtClean="0">
                <a:cs typeface="B Koodak" panose="00000700000000000000" pitchFamily="2" charset="-78"/>
              </a:rPr>
              <a:t>در زیر بخشهای مختلف</a:t>
            </a:r>
            <a:endParaRPr lang="fa-IR" sz="1100" dirty="0">
              <a:cs typeface="B Koodak" panose="00000700000000000000" pitchFamily="2" charset="-78"/>
            </a:endParaRPr>
          </a:p>
        </p:txBody>
      </p:sp>
      <p:sp>
        <p:nvSpPr>
          <p:cNvPr id="17" name="TextBox 16"/>
          <p:cNvSpPr txBox="1"/>
          <p:nvPr/>
        </p:nvSpPr>
        <p:spPr>
          <a:xfrm>
            <a:off x="1247775" y="4427538"/>
            <a:ext cx="1133475" cy="415925"/>
          </a:xfrm>
          <a:prstGeom prst="rect">
            <a:avLst/>
          </a:prstGeom>
          <a:noFill/>
        </p:spPr>
        <p:txBody>
          <a:bodyPr rtlCol="1">
            <a:spAutoFit/>
          </a:bodyPr>
          <a:lstStyle>
            <a:defPPr>
              <a:defRPr lang="fa-IR"/>
            </a:defPPr>
            <a:lvl1pPr algn="ctr">
              <a:defRPr sz="1400" b="1">
                <a:cs typeface="B Koodak" panose="00000700000000000000" pitchFamily="2" charset="-78"/>
              </a:defRPr>
            </a:lvl1pPr>
          </a:lstStyle>
          <a:p>
            <a:pPr>
              <a:defRPr/>
            </a:pPr>
            <a:r>
              <a:rPr lang="fa-IR" sz="1050"/>
              <a:t>افزایش بهره وری </a:t>
            </a:r>
            <a:r>
              <a:rPr lang="fa-IR" sz="1050" dirty="0"/>
              <a:t>مصرف انرژی</a:t>
            </a:r>
          </a:p>
        </p:txBody>
      </p:sp>
      <p:pic>
        <p:nvPicPr>
          <p:cNvPr id="25611" name="Picture 2" descr="Image result for Greenhouse gas emissions clipart"/>
          <p:cNvPicPr>
            <a:picLocks noChangeAspect="1" noChangeArrowheads="1"/>
          </p:cNvPicPr>
          <p:nvPr/>
        </p:nvPicPr>
        <p:blipFill>
          <a:blip r:embed="rId2">
            <a:extLst>
              <a:ext uri="{28A0092B-C50C-407E-A947-70E740481C1C}">
                <a14:useLocalDpi xmlns:a14="http://schemas.microsoft.com/office/drawing/2010/main" val="0"/>
              </a:ext>
            </a:extLst>
          </a:blip>
          <a:srcRect b="14561"/>
          <a:stretch>
            <a:fillRect/>
          </a:stretch>
        </p:blipFill>
        <p:spPr bwMode="auto">
          <a:xfrm>
            <a:off x="6259513" y="2849563"/>
            <a:ext cx="2351087"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Picture 4" descr="Image result for ReAttracting greenhouse gases clipart"/>
          <p:cNvPicPr>
            <a:picLocks noChangeAspect="1" noChangeArrowheads="1"/>
          </p:cNvPicPr>
          <p:nvPr/>
        </p:nvPicPr>
        <p:blipFill>
          <a:blip r:embed="rId3">
            <a:extLst>
              <a:ext uri="{28A0092B-C50C-407E-A947-70E740481C1C}">
                <a14:useLocalDpi xmlns:a14="http://schemas.microsoft.com/office/drawing/2010/main" val="0"/>
              </a:ext>
            </a:extLst>
          </a:blip>
          <a:srcRect l="28217" t="33549" r="17213" b="16182"/>
          <a:stretch>
            <a:fillRect/>
          </a:stretch>
        </p:blipFill>
        <p:spPr bwMode="auto">
          <a:xfrm>
            <a:off x="3643313" y="2936875"/>
            <a:ext cx="16764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3" name="Picture 6" descr="Related image"/>
          <p:cNvPicPr>
            <a:picLocks noChangeAspect="1" noChangeArrowheads="1"/>
          </p:cNvPicPr>
          <p:nvPr/>
        </p:nvPicPr>
        <p:blipFill>
          <a:blip r:embed="rId4">
            <a:extLst>
              <a:ext uri="{28A0092B-C50C-407E-A947-70E740481C1C}">
                <a14:useLocalDpi xmlns:a14="http://schemas.microsoft.com/office/drawing/2010/main" val="0"/>
              </a:ext>
            </a:extLst>
          </a:blip>
          <a:srcRect l="1797" t="7468" r="2762" b="1711"/>
          <a:stretch>
            <a:fillRect/>
          </a:stretch>
        </p:blipFill>
        <p:spPr bwMode="auto">
          <a:xfrm>
            <a:off x="1125538" y="2926737"/>
            <a:ext cx="1255712" cy="1196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14" name="Group 35"/>
          <p:cNvGrpSpPr>
            <a:grpSpLocks/>
          </p:cNvGrpSpPr>
          <p:nvPr/>
        </p:nvGrpSpPr>
        <p:grpSpPr bwMode="auto">
          <a:xfrm>
            <a:off x="381000" y="1143000"/>
            <a:ext cx="8245475" cy="1066800"/>
            <a:chOff x="-22263" y="-1238"/>
            <a:chExt cx="82461" cy="10668"/>
          </a:xfrm>
        </p:grpSpPr>
        <p:sp>
          <p:nvSpPr>
            <p:cNvPr id="36" name="Cube 36"/>
            <p:cNvSpPr>
              <a:spLocks noChangeArrowheads="1"/>
            </p:cNvSpPr>
            <p:nvPr/>
          </p:nvSpPr>
          <p:spPr bwMode="auto">
            <a:xfrm>
              <a:off x="-22263" y="953"/>
              <a:ext cx="78254" cy="7239"/>
            </a:xfrm>
            <a:prstGeom prst="cube">
              <a:avLst>
                <a:gd name="adj" fmla="val 25000"/>
              </a:avLst>
            </a:prstGeom>
            <a:gradFill rotWithShape="1">
              <a:gsLst>
                <a:gs pos="0">
                  <a:srgbClr val="C9B5E8"/>
                </a:gs>
                <a:gs pos="35001">
                  <a:srgbClr val="D9CBEE"/>
                </a:gs>
                <a:gs pos="100000">
                  <a:srgbClr val="F0EAF9"/>
                </a:gs>
              </a:gsLst>
              <a:lin ang="16200000" scaled="1"/>
            </a:gradFill>
            <a:ln w="9525">
              <a:solidFill>
                <a:srgbClr val="7D60A0"/>
              </a:solidFill>
              <a:miter lim="800000"/>
              <a:headEnd/>
              <a:tailEnd/>
            </a:ln>
            <a:effectLst>
              <a:outerShdw dist="20000" dir="5400000" rotWithShape="0">
                <a:srgbClr val="000000">
                  <a:alpha val="37999"/>
                </a:srgbClr>
              </a:outerShdw>
            </a:effec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rtl="1">
                <a:spcAft>
                  <a:spcPts val="1000"/>
                </a:spcAft>
              </a:pPr>
              <a:r>
                <a:rPr lang="fa-IR" altLang="fa-IR" sz="2000" b="1">
                  <a:ea typeface="B Titr" panose="00000700000000000000" pitchFamily="2" charset="-78"/>
                  <a:cs typeface="B Titr" panose="00000700000000000000" pitchFamily="2" charset="-78"/>
                </a:rPr>
                <a:t>کاهش انتشار گازهای گلخانه ای و اثرات  سوء تغییر اقلیم بر بخش کشاورزی</a:t>
              </a:r>
              <a:endParaRPr lang="fa-IR" altLang="fa-IR">
                <a:ea typeface="Arial" panose="020B0604020202020204" pitchFamily="34" charset="0"/>
              </a:endParaRPr>
            </a:p>
          </p:txBody>
        </p:sp>
        <p:sp>
          <p:nvSpPr>
            <p:cNvPr id="37" name="Oval 37"/>
            <p:cNvSpPr>
              <a:spLocks noChangeArrowheads="1"/>
            </p:cNvSpPr>
            <p:nvPr/>
          </p:nvSpPr>
          <p:spPr bwMode="auto">
            <a:xfrm>
              <a:off x="48958" y="-1238"/>
              <a:ext cx="11240" cy="10668"/>
            </a:xfrm>
            <a:prstGeom prst="ellipse">
              <a:avLst/>
            </a:prstGeom>
            <a:gradFill rotWithShape="1">
              <a:gsLst>
                <a:gs pos="0">
                  <a:srgbClr val="9EEAFF"/>
                </a:gs>
                <a:gs pos="35001">
                  <a:srgbClr val="BBEFFF"/>
                </a:gs>
                <a:gs pos="100000">
                  <a:srgbClr val="E4F9FF"/>
                </a:gs>
              </a:gsLst>
              <a:lin ang="16200000" scaled="1"/>
            </a:gradFill>
            <a:ln w="9525">
              <a:solidFill>
                <a:srgbClr val="46AAC5"/>
              </a:solidFill>
              <a:round/>
              <a:headEnd/>
              <a:tailEnd/>
            </a:ln>
            <a:effectLst>
              <a:outerShdw dist="20000" dir="5400000" rotWithShape="0">
                <a:srgbClr val="000000">
                  <a:alpha val="37999"/>
                </a:srgbClr>
              </a:outerShdw>
            </a:effec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rtl="1">
                <a:spcAft>
                  <a:spcPts val="1000"/>
                </a:spcAft>
              </a:pPr>
              <a:r>
                <a:rPr lang="fa-IR" altLang="fa-IR" sz="1400">
                  <a:ea typeface="B Titr" panose="00000700000000000000" pitchFamily="2" charset="-78"/>
                  <a:cs typeface="B Titr" panose="00000700000000000000" pitchFamily="2" charset="-78"/>
                </a:rPr>
                <a:t>هدف کلان 5</a:t>
              </a:r>
              <a:endParaRPr lang="fa-IR" altLang="fa-IR">
                <a:ea typeface="Arial" panose="020B0604020202020204" pitchFamily="34" charset="0"/>
              </a:endParaRPr>
            </a:p>
          </p:txBody>
        </p:sp>
      </p:grpSp>
      <p:pic>
        <p:nvPicPr>
          <p:cNvPr id="19" name="Picture 18"/>
          <p:cNvPicPr>
            <a:picLocks noChangeAspect="1"/>
          </p:cNvPicPr>
          <p:nvPr/>
        </p:nvPicPr>
        <p:blipFill>
          <a:blip r:embed="rId5" cstate="print"/>
          <a:stretch>
            <a:fillRect/>
          </a:stretch>
        </p:blipFill>
        <p:spPr>
          <a:xfrm>
            <a:off x="1511350" y="4122738"/>
            <a:ext cx="484088" cy="213143"/>
          </a:xfrm>
          <a:prstGeom prst="rect">
            <a:avLst/>
          </a:prstGeom>
        </p:spPr>
      </p:pic>
      <p:pic>
        <p:nvPicPr>
          <p:cNvPr id="20" name="Picture 19"/>
          <p:cNvPicPr>
            <a:picLocks noChangeAspect="1"/>
          </p:cNvPicPr>
          <p:nvPr/>
        </p:nvPicPr>
        <p:blipFill>
          <a:blip r:embed="rId5" cstate="print"/>
          <a:stretch>
            <a:fillRect/>
          </a:stretch>
        </p:blipFill>
        <p:spPr>
          <a:xfrm>
            <a:off x="4277334" y="4089964"/>
            <a:ext cx="484088" cy="213143"/>
          </a:xfrm>
          <a:prstGeom prst="rect">
            <a:avLst/>
          </a:prstGeom>
        </p:spPr>
      </p:pic>
      <p:pic>
        <p:nvPicPr>
          <p:cNvPr id="21" name="Picture 20"/>
          <p:cNvPicPr>
            <a:picLocks noChangeAspect="1"/>
          </p:cNvPicPr>
          <p:nvPr/>
        </p:nvPicPr>
        <p:blipFill>
          <a:blip r:embed="rId5" cstate="print"/>
          <a:stretch>
            <a:fillRect/>
          </a:stretch>
        </p:blipFill>
        <p:spPr>
          <a:xfrm>
            <a:off x="7285362" y="4078305"/>
            <a:ext cx="484088" cy="213143"/>
          </a:xfrm>
          <a:prstGeom prst="rect">
            <a:avLst/>
          </a:prstGeom>
        </p:spPr>
      </p:pic>
    </p:spTree>
    <p:extLst>
      <p:ext uri="{BB962C8B-B14F-4D97-AF65-F5344CB8AC3E}">
        <p14:creationId xmlns:p14="http://schemas.microsoft.com/office/powerpoint/2010/main" val="227711756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000" b="1" dirty="0"/>
              <a:t>جذب و انتشار (گیگا گرم) در تغییر کاربری اراضی و جنگل (1393)</a:t>
            </a:r>
            <a:r>
              <a:rPr lang="en-US" sz="2000" dirty="0"/>
              <a:t/>
            </a:r>
            <a:br>
              <a:rPr lang="en-US" sz="2000" dirty="0"/>
            </a:br>
            <a:r>
              <a:rPr lang="fa-IR" sz="1800" smtClean="0"/>
              <a:t>(گزارش ملی سوم: جعفری 1395)</a:t>
            </a:r>
            <a:br>
              <a:rPr lang="fa-IR" sz="1800" smtClean="0"/>
            </a:br>
            <a:r>
              <a:rPr lang="fa-IR" sz="1800" smtClean="0"/>
              <a:t>تذکر: </a:t>
            </a:r>
            <a:r>
              <a:rPr lang="fa-IR" sz="1400" smtClean="0"/>
              <a:t>افزایش 10 درصدی جذب دی اکسید کربن تقریبا معادل میزان انتشار گاز در اثر برداشت و تخریب می باشد.</a:t>
            </a:r>
            <a:endParaRPr lang="fa-IR" sz="1800" dirty="0"/>
          </a:p>
        </p:txBody>
      </p:sp>
      <p:graphicFrame>
        <p:nvGraphicFramePr>
          <p:cNvPr id="6" name="Content Placeholder 5"/>
          <p:cNvGraphicFramePr>
            <a:graphicFrameLocks noGrp="1"/>
          </p:cNvGraphicFramePr>
          <p:nvPr>
            <p:ph idx="1"/>
          </p:nvPr>
        </p:nvGraphicFramePr>
        <p:xfrm>
          <a:off x="1343025" y="2329656"/>
          <a:ext cx="6457950" cy="3277362"/>
        </p:xfrm>
        <a:graphic>
          <a:graphicData uri="http://schemas.openxmlformats.org/drawingml/2006/table">
            <a:tbl>
              <a:tblPr firstRow="1" firstCol="1" bandRow="1">
                <a:tableStyleId>{5C22544A-7EE6-4342-B048-85BDC9FD1C3A}</a:tableStyleId>
              </a:tblPr>
              <a:tblGrid>
                <a:gridCol w="2147570"/>
                <a:gridCol w="953135"/>
                <a:gridCol w="1024255"/>
                <a:gridCol w="625475"/>
                <a:gridCol w="625475"/>
                <a:gridCol w="569595"/>
                <a:gridCol w="512445"/>
              </a:tblGrid>
              <a:tr h="0">
                <a:tc>
                  <a:txBody>
                    <a:bodyPr/>
                    <a:lstStyle/>
                    <a:p>
                      <a:pPr algn="r">
                        <a:lnSpc>
                          <a:spcPct val="115000"/>
                        </a:lnSpc>
                        <a:spcAft>
                          <a:spcPts val="0"/>
                        </a:spcAft>
                      </a:pPr>
                      <a:r>
                        <a:rPr lang="ar-SA" sz="1200">
                          <a:effectLst/>
                        </a:rPr>
                        <a:t>منابع</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CO</a:t>
                      </a:r>
                      <a:r>
                        <a:rPr lang="en-US" sz="1200" baseline="-25000">
                          <a:effectLst/>
                        </a:rPr>
                        <a:t>2</a:t>
                      </a:r>
                      <a:r>
                        <a:rPr lang="en-US" sz="1200">
                          <a:effectLst/>
                        </a:rPr>
                        <a:t> uptake</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CO</a:t>
                      </a:r>
                      <a:r>
                        <a:rPr lang="en-US" sz="1200" baseline="-25000">
                          <a:effectLst/>
                        </a:rPr>
                        <a:t>2</a:t>
                      </a:r>
                      <a:r>
                        <a:rPr lang="en-US" sz="1200">
                          <a:effectLst/>
                        </a:rPr>
                        <a:t> emission</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CH</a:t>
                      </a:r>
                      <a:r>
                        <a:rPr lang="en-US" sz="1200" baseline="-25000">
                          <a:effectLst/>
                        </a:rPr>
                        <a:t>4</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N</a:t>
                      </a:r>
                      <a:r>
                        <a:rPr lang="en-US" sz="1200" baseline="-25000">
                          <a:effectLst/>
                        </a:rPr>
                        <a:t>2</a:t>
                      </a:r>
                      <a:r>
                        <a:rPr lang="en-US" sz="1200">
                          <a:effectLst/>
                        </a:rPr>
                        <a:t>O</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NO</a:t>
                      </a:r>
                      <a:r>
                        <a:rPr lang="en-US" sz="1200" baseline="-25000">
                          <a:effectLst/>
                        </a:rPr>
                        <a:t>x</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200">
                          <a:effectLst/>
                        </a:rPr>
                        <a:t>CO</a:t>
                      </a:r>
                      <a:endParaRPr lang="en-US" sz="1100">
                        <a:effectLst/>
                        <a:latin typeface="Calibri"/>
                        <a:ea typeface="Calibri"/>
                        <a:cs typeface="Arial"/>
                      </a:endParaRPr>
                    </a:p>
                  </a:txBody>
                  <a:tcPr marL="68580" marR="68580" marT="0" marB="0"/>
                </a:tc>
              </a:tr>
              <a:tr h="0">
                <a:tc>
                  <a:txBody>
                    <a:bodyPr/>
                    <a:lstStyle/>
                    <a:p>
                      <a:pPr algn="r">
                        <a:lnSpc>
                          <a:spcPct val="115000"/>
                        </a:lnSpc>
                        <a:spcAft>
                          <a:spcPts val="0"/>
                        </a:spcAft>
                      </a:pPr>
                      <a:r>
                        <a:rPr lang="ar-SA" sz="1200">
                          <a:effectLst/>
                        </a:rPr>
                        <a:t>تغییر در ذخیره جنگل و سا</a:t>
                      </a:r>
                      <a:r>
                        <a:rPr lang="fa-IR" sz="1200">
                          <a:effectLst/>
                        </a:rPr>
                        <a:t>یر زیست توده های جنگلی </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100">
                          <a:effectLst/>
                        </a:rPr>
                        <a:t>676817920</a:t>
                      </a:r>
                    </a:p>
                    <a:p>
                      <a:pPr algn="ctr">
                        <a:lnSpc>
                          <a:spcPct val="115000"/>
                        </a:lnSpc>
                        <a:spcAft>
                          <a:spcPts val="0"/>
                        </a:spcAft>
                      </a:pPr>
                      <a:r>
                        <a:rPr lang="fa-IR" sz="1200">
                          <a:effectLst/>
                        </a:rPr>
                        <a:t>موجودی</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rtl="0">
                        <a:lnSpc>
                          <a:spcPct val="115000"/>
                        </a:lnSpc>
                        <a:spcAft>
                          <a:spcPts val="0"/>
                        </a:spcAft>
                      </a:pPr>
                      <a:r>
                        <a:rPr lang="en-US" sz="1100">
                          <a:effectLst/>
                        </a:rPr>
                        <a:t>63642626</a:t>
                      </a:r>
                    </a:p>
                    <a:p>
                      <a:pPr algn="ctr">
                        <a:lnSpc>
                          <a:spcPct val="115000"/>
                        </a:lnSpc>
                        <a:spcAft>
                          <a:spcPts val="0"/>
                        </a:spcAft>
                      </a:pPr>
                      <a:r>
                        <a:rPr lang="fa-IR" sz="1200">
                          <a:effectLst/>
                        </a:rPr>
                        <a:t>برداشت چوب</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r>
              <a:tr h="0">
                <a:tc>
                  <a:txBody>
                    <a:bodyPr/>
                    <a:lstStyle/>
                    <a:p>
                      <a:pPr algn="r">
                        <a:lnSpc>
                          <a:spcPct val="115000"/>
                        </a:lnSpc>
                        <a:spcAft>
                          <a:spcPts val="0"/>
                        </a:spcAft>
                      </a:pPr>
                      <a:r>
                        <a:rPr lang="ar-SA" sz="1200">
                          <a:effectLst/>
                        </a:rPr>
                        <a:t>تبدیل جنگل و مرتع</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7848093</a:t>
                      </a:r>
                    </a:p>
                    <a:p>
                      <a:pPr algn="ctr">
                        <a:lnSpc>
                          <a:spcPct val="115000"/>
                        </a:lnSpc>
                        <a:spcAft>
                          <a:spcPts val="0"/>
                        </a:spcAft>
                      </a:pPr>
                      <a:r>
                        <a:rPr lang="fa-IR" sz="1100">
                          <a:effectLst/>
                        </a:rPr>
                        <a:t>چوب سوخت</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r>
              <a:tr h="0">
                <a:tc>
                  <a:txBody>
                    <a:bodyPr/>
                    <a:lstStyle/>
                    <a:p>
                      <a:pPr algn="r">
                        <a:lnSpc>
                          <a:spcPct val="115000"/>
                        </a:lnSpc>
                        <a:spcAft>
                          <a:spcPts val="0"/>
                        </a:spcAft>
                      </a:pPr>
                      <a:r>
                        <a:rPr lang="ar-SA" sz="1200">
                          <a:effectLst/>
                        </a:rPr>
                        <a:t>رها سازی اراضی مدیریت شده</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100">
                          <a:effectLst/>
                        </a:rPr>
                        <a:t>21553322</a:t>
                      </a:r>
                    </a:p>
                    <a:p>
                      <a:pPr algn="ctr">
                        <a:lnSpc>
                          <a:spcPct val="115000"/>
                        </a:lnSpc>
                        <a:spcAft>
                          <a:spcPts val="0"/>
                        </a:spcAft>
                      </a:pPr>
                      <a:r>
                        <a:rPr lang="fa-IR" sz="1200">
                          <a:effectLst/>
                        </a:rPr>
                        <a:t>رشد</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rtl="0">
                        <a:lnSpc>
                          <a:spcPct val="115000"/>
                        </a:lnSpc>
                        <a:spcAft>
                          <a:spcPts val="0"/>
                        </a:spcAft>
                      </a:pPr>
                      <a:r>
                        <a:rPr lang="en-US" sz="1100">
                          <a:effectLst/>
                        </a:rPr>
                        <a:t>28113</a:t>
                      </a:r>
                    </a:p>
                    <a:p>
                      <a:pPr algn="ctr">
                        <a:lnSpc>
                          <a:spcPct val="115000"/>
                        </a:lnSpc>
                        <a:spcAft>
                          <a:spcPts val="0"/>
                        </a:spcAft>
                      </a:pPr>
                      <a:r>
                        <a:rPr lang="fa-IR" sz="1200">
                          <a:effectLst/>
                        </a:rPr>
                        <a:t>تخریب</a:t>
                      </a:r>
                      <a:endParaRPr lang="en-US" sz="1100">
                        <a:effectLst/>
                      </a:endParaRPr>
                    </a:p>
                    <a:p>
                      <a:pPr algn="ctr">
                        <a:lnSpc>
                          <a:spcPct val="115000"/>
                        </a:lnSpc>
                        <a:spcAft>
                          <a:spcPts val="0"/>
                        </a:spcAft>
                      </a:pPr>
                      <a:r>
                        <a:rPr lang="fa-IR" sz="1200">
                          <a:effectLst/>
                        </a:rPr>
                        <a:t>تن</a:t>
                      </a:r>
                      <a:endParaRPr lang="en-US" sz="1100">
                        <a:effectLst/>
                        <a:latin typeface="Calibri"/>
                        <a:ea typeface="Calibri"/>
                        <a:cs typeface="Arial"/>
                      </a:endParaRPr>
                    </a:p>
                  </a:txBody>
                  <a:tcPr marL="68580" marR="68580" marT="0" marB="0" anchor="ctr"/>
                </a:tc>
                <a:tc>
                  <a:txBody>
                    <a:bodyPr/>
                    <a:lstStyle/>
                    <a:p>
                      <a:pPr algn="ctr" rtl="0">
                        <a:lnSpc>
                          <a:spcPct val="115000"/>
                        </a:lnSpc>
                        <a:spcAft>
                          <a:spcPts val="0"/>
                        </a:spcAft>
                      </a:pPr>
                      <a:r>
                        <a:rPr lang="en-US" sz="1100">
                          <a:effectLst/>
                        </a:rPr>
                        <a:t>841128</a:t>
                      </a:r>
                    </a:p>
                    <a:p>
                      <a:pPr algn="ctr">
                        <a:lnSpc>
                          <a:spcPct val="115000"/>
                        </a:lnSpc>
                        <a:spcAft>
                          <a:spcPts val="0"/>
                        </a:spcAft>
                      </a:pPr>
                      <a:r>
                        <a:rPr lang="en-US" sz="1100">
                          <a:effectLst/>
                        </a:rPr>
                        <a:t>kg</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76798</a:t>
                      </a:r>
                    </a:p>
                    <a:p>
                      <a:pPr algn="ctr">
                        <a:lnSpc>
                          <a:spcPct val="115000"/>
                        </a:lnSpc>
                        <a:spcAft>
                          <a:spcPts val="0"/>
                        </a:spcAft>
                      </a:pPr>
                      <a:r>
                        <a:rPr lang="en-US" sz="1200">
                          <a:effectLst/>
                        </a:rPr>
                        <a:t>kg</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1426261</a:t>
                      </a:r>
                    </a:p>
                    <a:p>
                      <a:pPr algn="ctr">
                        <a:lnSpc>
                          <a:spcPct val="115000"/>
                        </a:lnSpc>
                        <a:spcAft>
                          <a:spcPts val="0"/>
                        </a:spcAft>
                      </a:pPr>
                      <a:r>
                        <a:rPr lang="en-US" sz="1200">
                          <a:effectLst/>
                        </a:rPr>
                        <a:t>kg</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23771021</a:t>
                      </a:r>
                    </a:p>
                    <a:p>
                      <a:pPr algn="ctr">
                        <a:lnSpc>
                          <a:spcPct val="115000"/>
                        </a:lnSpc>
                        <a:spcAft>
                          <a:spcPts val="0"/>
                        </a:spcAft>
                      </a:pPr>
                      <a:r>
                        <a:rPr lang="en-US" sz="1200">
                          <a:effectLst/>
                        </a:rPr>
                        <a:t>kg</a:t>
                      </a:r>
                      <a:endParaRPr lang="en-US" sz="1100">
                        <a:effectLst/>
                        <a:latin typeface="Calibri"/>
                        <a:ea typeface="Calibri"/>
                        <a:cs typeface="Arial"/>
                      </a:endParaRPr>
                    </a:p>
                  </a:txBody>
                  <a:tcPr marL="68580" marR="68580" marT="0" marB="0" anchor="ctr"/>
                </a:tc>
              </a:tr>
              <a:tr h="0">
                <a:tc>
                  <a:txBody>
                    <a:bodyPr/>
                    <a:lstStyle/>
                    <a:p>
                      <a:pPr algn="r">
                        <a:lnSpc>
                          <a:spcPct val="115000"/>
                        </a:lnSpc>
                        <a:spcAft>
                          <a:spcPts val="0"/>
                        </a:spcAft>
                      </a:pPr>
                      <a:r>
                        <a:rPr lang="ar-SA" sz="1200">
                          <a:effectLst/>
                        </a:rPr>
                        <a:t>جمع</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100">
                          <a:effectLst/>
                        </a:rPr>
                        <a:t>71518833</a:t>
                      </a:r>
                    </a:p>
                    <a:p>
                      <a:pPr algn="ctr">
                        <a:lnSpc>
                          <a:spcPct val="115000"/>
                        </a:lnSpc>
                        <a:spcAft>
                          <a:spcPts val="0"/>
                        </a:spcAft>
                      </a:pPr>
                      <a:r>
                        <a:rPr lang="fa-IR" sz="1200">
                          <a:effectLst/>
                        </a:rPr>
                        <a:t>برداشت و تخریب</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r>
              <a:tr h="0">
                <a:tc>
                  <a:txBody>
                    <a:bodyPr/>
                    <a:lstStyle/>
                    <a:p>
                      <a:pPr>
                        <a:lnSpc>
                          <a:spcPct val="115000"/>
                        </a:lnSpc>
                        <a:spcAft>
                          <a:spcPts val="0"/>
                        </a:spcAft>
                      </a:pPr>
                      <a:r>
                        <a:rPr lang="en-US" sz="1200">
                          <a:effectLst/>
                        </a:rPr>
                        <a:t>GWP</a:t>
                      </a:r>
                      <a:endParaRPr lang="en-US" sz="1100">
                        <a:effectLst/>
                        <a:latin typeface="Calibri"/>
                        <a:ea typeface="Calibri"/>
                        <a:cs typeface="Arial"/>
                      </a:endParaRPr>
                    </a:p>
                  </a:txBody>
                  <a:tcPr marL="68580" marR="68580" marT="0" marB="0"/>
                </a:tc>
                <a:tc>
                  <a:txBody>
                    <a:bodyPr/>
                    <a:lstStyle/>
                    <a:p>
                      <a:pPr algn="ctr">
                        <a:lnSpc>
                          <a:spcPct val="115000"/>
                        </a:lnSpc>
                        <a:spcAft>
                          <a:spcPts val="0"/>
                        </a:spcAft>
                      </a:pPr>
                      <a:r>
                        <a:rPr lang="en-US" sz="1200">
                          <a:effectLst/>
                        </a:rPr>
                        <a:t>1</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1</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21</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310</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NA</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NA</a:t>
                      </a:r>
                      <a:endParaRPr lang="en-US" sz="1100">
                        <a:effectLst/>
                        <a:latin typeface="Calibri"/>
                        <a:ea typeface="Calibri"/>
                        <a:cs typeface="Arial"/>
                      </a:endParaRPr>
                    </a:p>
                  </a:txBody>
                  <a:tcPr marL="68580" marR="68580" marT="0" marB="0" anchor="ctr"/>
                </a:tc>
              </a:tr>
              <a:tr h="399415">
                <a:tc>
                  <a:txBody>
                    <a:bodyPr/>
                    <a:lstStyle/>
                    <a:p>
                      <a:pPr algn="r">
                        <a:lnSpc>
                          <a:spcPct val="115000"/>
                        </a:lnSpc>
                        <a:spcAft>
                          <a:spcPts val="0"/>
                        </a:spcAft>
                      </a:pPr>
                      <a:r>
                        <a:rPr lang="ar-SA" sz="1200">
                          <a:effectLst/>
                        </a:rPr>
                        <a:t>جمع خالص مجموع معادل انتشار دی اکسید کربن </a:t>
                      </a:r>
                      <a:endParaRPr lang="en-US" sz="1100">
                        <a:effectLst/>
                        <a:latin typeface="Calibri"/>
                        <a:ea typeface="Calibri"/>
                        <a:cs typeface="Arial"/>
                      </a:endParaRPr>
                    </a:p>
                  </a:txBody>
                  <a:tcPr marL="68580" marR="68580" marT="0" marB="0"/>
                </a:tc>
                <a:tc gridSpan="2">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hMerge="1">
                  <a:txBody>
                    <a:bodyPr/>
                    <a:lstStyle/>
                    <a:p>
                      <a:pPr rtl="1"/>
                      <a:endParaRPr lang="fa-IR"/>
                    </a:p>
                  </a:txBody>
                  <a:tcP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a:effectLst/>
                        </a:rPr>
                        <a:t> </a:t>
                      </a:r>
                      <a:endParaRPr lang="en-US" sz="1100">
                        <a:effectLst/>
                        <a:latin typeface="Calibri"/>
                        <a:ea typeface="Calibri"/>
                        <a:cs typeface="Arial"/>
                      </a:endParaRPr>
                    </a:p>
                  </a:txBody>
                  <a:tcPr marL="68580" marR="68580" marT="0" marB="0" anchor="ctr"/>
                </a:tc>
                <a:tc>
                  <a:txBody>
                    <a:bodyPr/>
                    <a:lstStyle/>
                    <a:p>
                      <a:pPr algn="ctr">
                        <a:lnSpc>
                          <a:spcPct val="115000"/>
                        </a:lnSpc>
                        <a:spcAft>
                          <a:spcPts val="0"/>
                        </a:spcAft>
                      </a:pPr>
                      <a:r>
                        <a:rPr lang="en-US" sz="1200" dirty="0">
                          <a:effectLst/>
                        </a:rPr>
                        <a:t> </a:t>
                      </a:r>
                      <a:endParaRPr lang="en-US" sz="1100" dirty="0">
                        <a:effectLst/>
                        <a:latin typeface="Calibri"/>
                        <a:ea typeface="Calibri"/>
                        <a:cs typeface="Arial"/>
                      </a:endParaRPr>
                    </a:p>
                  </a:txBody>
                  <a:tcPr marL="68580" marR="68580" marT="0" marB="0" anchor="ctr"/>
                </a:tc>
              </a:tr>
            </a:tbl>
          </a:graphicData>
        </a:graphic>
      </p:graphicFrame>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65276A1B-09BC-4458-82CD-2F3F7CD685B4}" type="slidenum">
              <a:rPr lang="en-US" altLang="fa-IR" smtClean="0"/>
              <a:pPr/>
              <a:t>65</a:t>
            </a:fld>
            <a:endParaRPr lang="en-US" altLang="fa-IR"/>
          </a:p>
        </p:txBody>
      </p:sp>
    </p:spTree>
    <p:extLst>
      <p:ext uri="{BB962C8B-B14F-4D97-AF65-F5344CB8AC3E}">
        <p14:creationId xmlns:p14="http://schemas.microsoft.com/office/powerpoint/2010/main" val="381378491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74597263"/>
              </p:ext>
            </p:extLst>
          </p:nvPr>
        </p:nvGraphicFramePr>
        <p:xfrm>
          <a:off x="714545" y="1600203"/>
          <a:ext cx="7714910" cy="4876794"/>
        </p:xfrm>
        <a:graphic>
          <a:graphicData uri="http://schemas.openxmlformats.org/drawingml/2006/table">
            <a:tbl>
              <a:tblPr firstRow="1" firstCol="1" bandRow="1">
                <a:tableStyleId>{5C22544A-7EE6-4342-B048-85BDC9FD1C3A}</a:tableStyleId>
              </a:tblPr>
              <a:tblGrid>
                <a:gridCol w="591271"/>
                <a:gridCol w="591271"/>
                <a:gridCol w="278245"/>
                <a:gridCol w="278245"/>
                <a:gridCol w="278245"/>
                <a:gridCol w="278245"/>
                <a:gridCol w="278245"/>
                <a:gridCol w="278245"/>
                <a:gridCol w="278245"/>
                <a:gridCol w="278245"/>
                <a:gridCol w="273708"/>
                <a:gridCol w="273708"/>
                <a:gridCol w="273708"/>
                <a:gridCol w="273708"/>
                <a:gridCol w="278245"/>
                <a:gridCol w="278245"/>
                <a:gridCol w="278245"/>
                <a:gridCol w="278245"/>
                <a:gridCol w="278245"/>
                <a:gridCol w="278245"/>
                <a:gridCol w="278245"/>
                <a:gridCol w="278245"/>
                <a:gridCol w="278245"/>
                <a:gridCol w="278245"/>
                <a:gridCol w="275220"/>
                <a:gridCol w="153906"/>
              </a:tblGrid>
              <a:tr h="180622">
                <a:tc>
                  <a:txBody>
                    <a:bodyPr/>
                    <a:lstStyle/>
                    <a:p>
                      <a:pPr>
                        <a:lnSpc>
                          <a:spcPct val="115000"/>
                        </a:lnSpc>
                        <a:spcAft>
                          <a:spcPts val="0"/>
                        </a:spcAft>
                      </a:pPr>
                      <a:r>
                        <a:rPr lang="en-US" sz="1000">
                          <a:effectLst/>
                        </a:rPr>
                        <a:t>plans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gridSpan="4">
                  <a:txBody>
                    <a:bodyPr/>
                    <a:lstStyle/>
                    <a:p>
                      <a:pPr>
                        <a:lnSpc>
                          <a:spcPct val="115000"/>
                        </a:lnSpc>
                        <a:spcAft>
                          <a:spcPts val="0"/>
                        </a:spcAft>
                      </a:pPr>
                      <a:r>
                        <a:rPr lang="en-US" sz="1000">
                          <a:effectLst/>
                        </a:rPr>
                        <a:t>a   </a:t>
                      </a:r>
                      <a:endParaRPr lang="en-US" sz="1000">
                        <a:effectLst/>
                        <a:latin typeface="Calibri"/>
                        <a:ea typeface="Calibri"/>
                        <a:cs typeface="Arial"/>
                      </a:endParaRPr>
                    </a:p>
                  </a:txBody>
                  <a:tcPr marL="64253" marR="64253"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4">
                  <a:txBody>
                    <a:bodyPr/>
                    <a:lstStyle/>
                    <a:p>
                      <a:pPr>
                        <a:lnSpc>
                          <a:spcPct val="115000"/>
                        </a:lnSpc>
                        <a:spcAft>
                          <a:spcPts val="0"/>
                        </a:spcAft>
                      </a:pPr>
                      <a:r>
                        <a:rPr lang="en-US" sz="1000">
                          <a:effectLst/>
                        </a:rPr>
                        <a:t>b   </a:t>
                      </a:r>
                      <a:endParaRPr lang="en-US" sz="1000">
                        <a:effectLst/>
                        <a:latin typeface="Calibri"/>
                        <a:ea typeface="Calibri"/>
                        <a:cs typeface="Arial"/>
                      </a:endParaRPr>
                    </a:p>
                  </a:txBody>
                  <a:tcPr marL="64253" marR="64253"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5">
                  <a:txBody>
                    <a:bodyPr/>
                    <a:lstStyle/>
                    <a:p>
                      <a:pPr>
                        <a:lnSpc>
                          <a:spcPct val="115000"/>
                        </a:lnSpc>
                        <a:spcAft>
                          <a:spcPts val="0"/>
                        </a:spcAft>
                      </a:pPr>
                      <a:r>
                        <a:rPr lang="en-US" sz="1000">
                          <a:effectLst/>
                        </a:rPr>
                        <a:t>c    </a:t>
                      </a:r>
                      <a:endParaRPr lang="en-US" sz="1000">
                        <a:effectLst/>
                        <a:latin typeface="Calibri"/>
                        <a:ea typeface="Calibri"/>
                        <a:cs typeface="Arial"/>
                      </a:endParaRPr>
                    </a:p>
                  </a:txBody>
                  <a:tcPr marL="64253" marR="64253"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4">
                  <a:txBody>
                    <a:bodyPr/>
                    <a:lstStyle/>
                    <a:p>
                      <a:pPr>
                        <a:lnSpc>
                          <a:spcPct val="115000"/>
                        </a:lnSpc>
                        <a:spcAft>
                          <a:spcPts val="0"/>
                        </a:spcAft>
                      </a:pPr>
                      <a:r>
                        <a:rPr lang="en-US" sz="1000">
                          <a:effectLst/>
                        </a:rPr>
                        <a:t>d   </a:t>
                      </a:r>
                      <a:endParaRPr lang="en-US" sz="1000">
                        <a:effectLst/>
                        <a:latin typeface="Calibri"/>
                        <a:ea typeface="Calibri"/>
                        <a:cs typeface="Arial"/>
                      </a:endParaRPr>
                    </a:p>
                  </a:txBody>
                  <a:tcPr marL="64253" marR="64253"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6">
                  <a:txBody>
                    <a:bodyPr/>
                    <a:lstStyle/>
                    <a:p>
                      <a:pPr>
                        <a:lnSpc>
                          <a:spcPct val="115000"/>
                        </a:lnSpc>
                        <a:spcAft>
                          <a:spcPts val="0"/>
                        </a:spcAft>
                      </a:pPr>
                      <a:r>
                        <a:rPr lang="en-US" sz="1000">
                          <a:effectLst/>
                        </a:rPr>
                        <a:t>e    </a:t>
                      </a:r>
                      <a:endParaRPr lang="en-US" sz="1000">
                        <a:effectLst/>
                        <a:latin typeface="Calibri"/>
                        <a:ea typeface="Calibri"/>
                        <a:cs typeface="Arial"/>
                      </a:endParaRPr>
                    </a:p>
                  </a:txBody>
                  <a:tcPr marL="64253" marR="64253" marT="0" marB="0"/>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361244">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sub-plans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a1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a2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a:effectLst/>
                        </a:rPr>
                        <a:t>a3  </a:t>
                      </a:r>
                      <a:endParaRPr lang="en-US" sz="1000" dirty="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a:effectLst/>
                        </a:rPr>
                        <a:t>a4  </a:t>
                      </a:r>
                      <a:endParaRPr lang="en-US" sz="1000" dirty="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a:effectLst/>
                        </a:rPr>
                        <a:t>b1</a:t>
                      </a:r>
                      <a:endParaRPr lang="en-US" sz="1000" dirty="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b2</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a:effectLst/>
                        </a:rPr>
                        <a:t>b3</a:t>
                      </a:r>
                      <a:endParaRPr lang="en-US" sz="1000" dirty="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b4</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c1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c2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c3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c4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c5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smtClean="0">
                          <a:effectLst/>
                        </a:rPr>
                        <a:t>d1 </a:t>
                      </a:r>
                      <a:endParaRPr lang="en-US" sz="1000" dirty="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smtClean="0">
                          <a:effectLst/>
                        </a:rPr>
                        <a:t>d2 </a:t>
                      </a:r>
                      <a:endParaRPr lang="en-US" sz="1000" dirty="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smtClean="0">
                          <a:effectLst/>
                        </a:rPr>
                        <a:t>d3 </a:t>
                      </a:r>
                      <a:endParaRPr lang="en-US" sz="1000" dirty="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smtClean="0">
                          <a:effectLst/>
                        </a:rPr>
                        <a:t>d4 </a:t>
                      </a:r>
                      <a:endParaRPr lang="en-US" sz="1000" dirty="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e1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e2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e3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e4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e5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e6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rowSpan="4">
                  <a:txBody>
                    <a:bodyPr/>
                    <a:lstStyle/>
                    <a:p>
                      <a:pPr algn="ctr">
                        <a:lnSpc>
                          <a:spcPct val="115000"/>
                        </a:lnSpc>
                        <a:spcAft>
                          <a:spcPts val="0"/>
                        </a:spcAft>
                      </a:pPr>
                      <a:r>
                        <a:rPr lang="en-US" sz="1000">
                          <a:effectLst/>
                        </a:rPr>
                        <a:t>a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a1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a2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a3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a4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rowSpan="4">
                  <a:txBody>
                    <a:bodyPr/>
                    <a:lstStyle/>
                    <a:p>
                      <a:pPr algn="ctr">
                        <a:lnSpc>
                          <a:spcPct val="115000"/>
                        </a:lnSpc>
                        <a:spcAft>
                          <a:spcPts val="0"/>
                        </a:spcAft>
                      </a:pPr>
                      <a:r>
                        <a:rPr lang="en-US" sz="1000">
                          <a:effectLst/>
                        </a:rPr>
                        <a:t>b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b1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b2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b3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b4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rowSpan="5">
                  <a:txBody>
                    <a:bodyPr/>
                    <a:lstStyle/>
                    <a:p>
                      <a:pPr algn="ctr">
                        <a:lnSpc>
                          <a:spcPct val="115000"/>
                        </a:lnSpc>
                        <a:spcAft>
                          <a:spcPts val="0"/>
                        </a:spcAft>
                      </a:pPr>
                      <a:r>
                        <a:rPr lang="en-US" sz="1000">
                          <a:effectLst/>
                        </a:rPr>
                        <a:t>c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c1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c2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c3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c4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c5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rowSpan="4">
                  <a:txBody>
                    <a:bodyPr/>
                    <a:lstStyle/>
                    <a:p>
                      <a:pPr algn="ctr">
                        <a:lnSpc>
                          <a:spcPct val="115000"/>
                        </a:lnSpc>
                        <a:spcAft>
                          <a:spcPts val="0"/>
                        </a:spcAft>
                      </a:pPr>
                      <a:r>
                        <a:rPr lang="en-US" sz="1000">
                          <a:effectLst/>
                        </a:rPr>
                        <a:t>d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d1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d2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d3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d4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rowSpan="6">
                  <a:txBody>
                    <a:bodyPr/>
                    <a:lstStyle/>
                    <a:p>
                      <a:pPr algn="ctr">
                        <a:lnSpc>
                          <a:spcPct val="115000"/>
                        </a:lnSpc>
                        <a:spcAft>
                          <a:spcPts val="0"/>
                        </a:spcAft>
                      </a:pPr>
                      <a:r>
                        <a:rPr lang="en-US" sz="1000">
                          <a:effectLst/>
                        </a:rPr>
                        <a:t>e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e1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e2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e3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e4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e5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vMerge="1">
                  <a:txBody>
                    <a:bodyPr/>
                    <a:lstStyle/>
                    <a:p>
                      <a:pPr rtl="1"/>
                      <a:endParaRPr lang="fa-IR"/>
                    </a:p>
                  </a:txBody>
                  <a:tcPr/>
                </a:tc>
                <a:tc>
                  <a:txBody>
                    <a:bodyPr/>
                    <a:lstStyle/>
                    <a:p>
                      <a:pPr>
                        <a:lnSpc>
                          <a:spcPct val="115000"/>
                        </a:lnSpc>
                        <a:spcAft>
                          <a:spcPts val="0"/>
                        </a:spcAft>
                      </a:pPr>
                      <a:r>
                        <a:rPr lang="en-US" sz="1000">
                          <a:effectLst/>
                        </a:rPr>
                        <a:t>e6  </a:t>
                      </a:r>
                      <a:endParaRPr lang="en-US" sz="1000">
                        <a:effectLst/>
                        <a:latin typeface="Calibri"/>
                        <a:ea typeface="Calibri"/>
                        <a:cs typeface="Arial"/>
                      </a:endParaRPr>
                    </a:p>
                  </a:txBody>
                  <a:tcPr marL="64253" marR="64253" marT="0" marB="0" anchor="b"/>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pPr>
                      <a:endParaRPr lang="en-US" sz="1000">
                        <a:effectLst/>
                        <a:latin typeface="Calibri"/>
                        <a:cs typeface="Arial"/>
                      </a:endParaRPr>
                    </a:p>
                  </a:txBody>
                  <a:tcPr marL="64253" marR="64253" marT="0" marB="0"/>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r>
              <a:tr h="180622">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a:effectLst/>
                        </a:rPr>
                        <a:t> </a:t>
                      </a:r>
                      <a:endParaRPr lang="en-US" sz="1000">
                        <a:effectLst/>
                        <a:latin typeface="Calibri"/>
                        <a:ea typeface="Calibri"/>
                        <a:cs typeface="Arial"/>
                      </a:endParaRPr>
                    </a:p>
                  </a:txBody>
                  <a:tcPr marL="64253" marR="64253" marT="0" marB="0" anchor="b"/>
                </a:tc>
                <a:tc>
                  <a:txBody>
                    <a:bodyPr/>
                    <a:lstStyle/>
                    <a:p>
                      <a:pPr>
                        <a:lnSpc>
                          <a:spcPct val="115000"/>
                        </a:lnSpc>
                        <a:spcAft>
                          <a:spcPts val="0"/>
                        </a:spcAft>
                      </a:pPr>
                      <a:r>
                        <a:rPr lang="en-US" sz="1000" dirty="0">
                          <a:effectLst/>
                        </a:rPr>
                        <a:t> </a:t>
                      </a:r>
                      <a:endParaRPr lang="en-US" sz="1000" dirty="0">
                        <a:effectLst/>
                        <a:latin typeface="Calibri"/>
                        <a:ea typeface="Calibri"/>
                        <a:cs typeface="Arial"/>
                      </a:endParaRPr>
                    </a:p>
                  </a:txBody>
                  <a:tcPr marL="64253" marR="64253" marT="0" marB="0" anchor="b"/>
                </a:tc>
              </a:tr>
            </a:tbl>
          </a:graphicData>
        </a:graphic>
      </p:graphicFrame>
    </p:spTree>
    <p:extLst>
      <p:ext uri="{BB962C8B-B14F-4D97-AF65-F5344CB8AC3E}">
        <p14:creationId xmlns:p14="http://schemas.microsoft.com/office/powerpoint/2010/main" val="21327225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descr="C:\Users\mjafari\Desktop\گزارس برنامه تغییر اقلیم 9-2-96\ارسال در تاریخ 20-2-96\ارتباط کیفی زیر برنامه ها- جعفری.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533400"/>
            <a:ext cx="8229600" cy="6248400"/>
          </a:xfrm>
          <a:prstGeom prst="rect">
            <a:avLst/>
          </a:prstGeom>
          <a:noFill/>
          <a:ln>
            <a:noFill/>
          </a:ln>
        </p:spPr>
      </p:pic>
    </p:spTree>
    <p:extLst>
      <p:ext uri="{BB962C8B-B14F-4D97-AF65-F5344CB8AC3E}">
        <p14:creationId xmlns:p14="http://schemas.microsoft.com/office/powerpoint/2010/main" val="30625333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4" name="Content Placeholder 3" descr="C:\Users\mjafari\Desktop\گزارس برنامه تغییر اقلیم 9-2-96\ارسال در تاریخ 20-2-96\ارتباط کمی زیر برنامه ها- جعفری.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1388" y="533400"/>
            <a:ext cx="8221223" cy="6248399"/>
          </a:xfrm>
          <a:prstGeom prst="rect">
            <a:avLst/>
          </a:prstGeom>
          <a:noFill/>
          <a:ln>
            <a:noFill/>
          </a:ln>
        </p:spPr>
      </p:pic>
    </p:spTree>
    <p:extLst>
      <p:ext uri="{BB962C8B-B14F-4D97-AF65-F5344CB8AC3E}">
        <p14:creationId xmlns:p14="http://schemas.microsoft.com/office/powerpoint/2010/main" val="350049787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000" b="1" dirty="0"/>
              <a:t>نتیجه مجموع امتیازات کسب شده بر اساس فرم امتیاز داده شده کمی و عددی جهت تعیین میزان همپوشانی و ارتباط زیر برنامه های برنامه های کلان با یکدیگر، تا به نحوی در میان آنها تعیین اولویت نسبی صورت گیرد.</a:t>
            </a:r>
            <a:endParaRPr lang="fa-IR" sz="2000" dirty="0"/>
          </a:p>
        </p:txBody>
      </p:sp>
      <p:pic>
        <p:nvPicPr>
          <p:cNvPr id="4" name="Content Placeholder 3" descr="C:\Users\mjafari\Desktop\گزارس برنامه تغییر اقلیم 9-2-96\ارسال در تاریخ 20-2-96\امتیازات کسب شده در زیر برنامه ها- جعفری.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18699" y="1600200"/>
            <a:ext cx="6106601" cy="4876800"/>
          </a:xfrm>
          <a:prstGeom prst="rect">
            <a:avLst/>
          </a:prstGeom>
          <a:noFill/>
          <a:ln>
            <a:noFill/>
          </a:ln>
        </p:spPr>
      </p:pic>
    </p:spTree>
    <p:extLst>
      <p:ext uri="{BB962C8B-B14F-4D97-AF65-F5344CB8AC3E}">
        <p14:creationId xmlns:p14="http://schemas.microsoft.com/office/powerpoint/2010/main" val="4504836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42622938"/>
              </p:ext>
            </p:extLst>
          </p:nvPr>
        </p:nvGraphicFramePr>
        <p:xfrm>
          <a:off x="152400" y="76199"/>
          <a:ext cx="8915400" cy="6740321"/>
        </p:xfrm>
        <a:graphic>
          <a:graphicData uri="http://schemas.openxmlformats.org/drawingml/2006/table">
            <a:tbl>
              <a:tblPr rtl="1" firstRow="1" firstCol="1" bandRow="1">
                <a:tableStyleId>{5C22544A-7EE6-4342-B048-85BDC9FD1C3A}</a:tableStyleId>
              </a:tblPr>
              <a:tblGrid>
                <a:gridCol w="1027842"/>
                <a:gridCol w="7887558"/>
              </a:tblGrid>
              <a:tr h="822961">
                <a:tc>
                  <a:txBody>
                    <a:bodyPr/>
                    <a:lstStyle/>
                    <a:p>
                      <a:pPr algn="ctr" rtl="1">
                        <a:lnSpc>
                          <a:spcPct val="115000"/>
                        </a:lnSpc>
                        <a:spcAft>
                          <a:spcPts val="0"/>
                        </a:spcAft>
                      </a:pPr>
                      <a:r>
                        <a:rPr lang="fa-IR" sz="1400" dirty="0">
                          <a:effectLst/>
                        </a:rPr>
                        <a:t>مقدمه</a:t>
                      </a:r>
                      <a:endParaRPr lang="en-US" sz="1200" dirty="0">
                        <a:effectLst/>
                      </a:endParaRPr>
                    </a:p>
                    <a:p>
                      <a:pPr algn="ctr" rtl="1">
                        <a:lnSpc>
                          <a:spcPct val="115000"/>
                        </a:lnSpc>
                        <a:spcAft>
                          <a:spcPts val="0"/>
                        </a:spcAft>
                      </a:pPr>
                      <a:r>
                        <a:rPr lang="fa-IR" sz="1400" dirty="0">
                          <a:effectLst/>
                        </a:rPr>
                        <a:t>و</a:t>
                      </a:r>
                      <a:endParaRPr lang="en-US" sz="1200" dirty="0">
                        <a:effectLst/>
                      </a:endParaRPr>
                    </a:p>
                    <a:p>
                      <a:pPr algn="ctr" rtl="1">
                        <a:lnSpc>
                          <a:spcPct val="115000"/>
                        </a:lnSpc>
                        <a:spcAft>
                          <a:spcPts val="0"/>
                        </a:spcAft>
                      </a:pPr>
                      <a:r>
                        <a:rPr lang="fa-IR" sz="1400" dirty="0">
                          <a:effectLst/>
                        </a:rPr>
                        <a:t>وضعيت موجود</a:t>
                      </a:r>
                      <a:endParaRPr lang="en-US" sz="1200" dirty="0">
                        <a:effectLst/>
                        <a:latin typeface="Calibri"/>
                        <a:ea typeface="Calibri"/>
                        <a:cs typeface="Arial"/>
                      </a:endParaRPr>
                    </a:p>
                  </a:txBody>
                  <a:tcPr marL="31805" marR="31805" marT="0" marB="0"/>
                </a:tc>
                <a:tc>
                  <a:txBody>
                    <a:bodyPr/>
                    <a:lstStyle/>
                    <a:p>
                      <a:pPr algn="r" rtl="1">
                        <a:lnSpc>
                          <a:spcPct val="115000"/>
                        </a:lnSpc>
                        <a:spcAft>
                          <a:spcPts val="0"/>
                        </a:spcAft>
                      </a:pPr>
                      <a:r>
                        <a:rPr lang="fa-IR" sz="800">
                          <a:effectLst/>
                        </a:rPr>
                        <a:t>تغييرات اقليمي و محيطي واقع شده است.</a:t>
                      </a:r>
                      <a:endParaRPr lang="en-US" sz="700">
                        <a:effectLst/>
                      </a:endParaRPr>
                    </a:p>
                    <a:p>
                      <a:pPr algn="r" rtl="1">
                        <a:lnSpc>
                          <a:spcPct val="115000"/>
                        </a:lnSpc>
                        <a:spcAft>
                          <a:spcPts val="0"/>
                        </a:spcAft>
                      </a:pPr>
                      <a:r>
                        <a:rPr lang="fa-IR" sz="800">
                          <a:effectLst/>
                        </a:rPr>
                        <a:t>در جهت آشکار سازي اين تغييرات مطالعات مختلفي صورت گرفته است.</a:t>
                      </a:r>
                      <a:endParaRPr lang="en-US" sz="700">
                        <a:effectLst/>
                      </a:endParaRPr>
                    </a:p>
                    <a:p>
                      <a:pPr algn="r" rtl="1">
                        <a:lnSpc>
                          <a:spcPct val="115000"/>
                        </a:lnSpc>
                        <a:spcAft>
                          <a:spcPts val="0"/>
                        </a:spcAft>
                      </a:pPr>
                      <a:r>
                        <a:rPr lang="fa-IR" sz="800">
                          <a:effectLst/>
                        </a:rPr>
                        <a:t>اين تغييرات همه بخشها منجمله اکوسيستمهاي طبيعي را تحت تاثير قرار داده اند.</a:t>
                      </a:r>
                      <a:endParaRPr lang="en-US" sz="700">
                        <a:effectLst/>
                      </a:endParaRPr>
                    </a:p>
                    <a:p>
                      <a:pPr algn="r" rtl="1">
                        <a:lnSpc>
                          <a:spcPct val="115000"/>
                        </a:lnSpc>
                        <a:spcAft>
                          <a:spcPts val="0"/>
                        </a:spcAft>
                      </a:pPr>
                      <a:r>
                        <a:rPr lang="fa-IR" sz="800">
                          <a:effectLst/>
                        </a:rPr>
                        <a:t>تغييرات شامل افزايش دما (عمدتا") و تغيير روند بارش (نوع و شدت) بوده است.</a:t>
                      </a:r>
                      <a:endParaRPr lang="en-US" sz="700">
                        <a:effectLst/>
                      </a:endParaRPr>
                    </a:p>
                    <a:p>
                      <a:pPr algn="r" rtl="1">
                        <a:lnSpc>
                          <a:spcPct val="115000"/>
                        </a:lnSpc>
                        <a:spcAft>
                          <a:spcPts val="0"/>
                        </a:spcAft>
                      </a:pPr>
                      <a:r>
                        <a:rPr lang="fa-IR" sz="800">
                          <a:effectLst/>
                        </a:rPr>
                        <a:t>در اينجا منظور از منابع طبيعي جنگل، مرتع و بيابان و بخشهاي ذيربط آنها مورد نظر است.</a:t>
                      </a:r>
                      <a:endParaRPr lang="en-US" sz="700">
                        <a:effectLst/>
                      </a:endParaRPr>
                    </a:p>
                    <a:p>
                      <a:pPr algn="r" rtl="1">
                        <a:lnSpc>
                          <a:spcPct val="115000"/>
                        </a:lnSpc>
                        <a:spcAft>
                          <a:spcPts val="0"/>
                        </a:spcAft>
                      </a:pPr>
                      <a:r>
                        <a:rPr lang="fa-IR" sz="800">
                          <a:effectLst/>
                        </a:rPr>
                        <a:t> </a:t>
                      </a:r>
                      <a:endParaRPr lang="en-US" sz="700">
                        <a:effectLst/>
                        <a:latin typeface="Calibri"/>
                        <a:ea typeface="Calibri"/>
                        <a:cs typeface="Arial"/>
                      </a:endParaRPr>
                    </a:p>
                  </a:txBody>
                  <a:tcPr marL="31805" marR="31805" marT="0" marB="0"/>
                </a:tc>
              </a:tr>
              <a:tr h="1653871">
                <a:tc>
                  <a:txBody>
                    <a:bodyPr/>
                    <a:lstStyle/>
                    <a:p>
                      <a:pPr algn="ctr" rtl="1">
                        <a:lnSpc>
                          <a:spcPct val="115000"/>
                        </a:lnSpc>
                        <a:spcAft>
                          <a:spcPts val="0"/>
                        </a:spcAft>
                      </a:pPr>
                      <a:r>
                        <a:rPr lang="fa-IR" sz="1400" dirty="0">
                          <a:effectLst/>
                        </a:rPr>
                        <a:t>قوت ها </a:t>
                      </a:r>
                      <a:endParaRPr lang="en-US" sz="1200" dirty="0">
                        <a:effectLst/>
                      </a:endParaRPr>
                    </a:p>
                    <a:p>
                      <a:pPr algn="ctr" rtl="1">
                        <a:lnSpc>
                          <a:spcPct val="115000"/>
                        </a:lnSpc>
                        <a:spcAft>
                          <a:spcPts val="0"/>
                        </a:spcAft>
                      </a:pPr>
                      <a:r>
                        <a:rPr lang="fa-IR" sz="1400" dirty="0">
                          <a:effectLst/>
                        </a:rPr>
                        <a:t>(مزيت ها)</a:t>
                      </a:r>
                      <a:endParaRPr lang="en-US" sz="1200" dirty="0">
                        <a:effectLst/>
                        <a:latin typeface="Calibri"/>
                        <a:ea typeface="Calibri"/>
                        <a:cs typeface="Arial"/>
                      </a:endParaRPr>
                    </a:p>
                  </a:txBody>
                  <a:tcPr marL="31805" marR="31805" marT="0" marB="0"/>
                </a:tc>
                <a:tc>
                  <a:txBody>
                    <a:bodyPr/>
                    <a:lstStyle/>
                    <a:p>
                      <a:pPr algn="r" rtl="1">
                        <a:lnSpc>
                          <a:spcPct val="115000"/>
                        </a:lnSpc>
                        <a:spcAft>
                          <a:spcPts val="0"/>
                        </a:spcAft>
                      </a:pPr>
                      <a:r>
                        <a:rPr lang="fa-IR" sz="800" dirty="0">
                          <a:effectLst/>
                        </a:rPr>
                        <a:t>وجود قوانين مناسب مختلف (بطور مثال: قوانين منابع طبيعي با قدمات حدود 60 سال، قانون بهره وري تصويب سالهاي اخير، ...)</a:t>
                      </a:r>
                      <a:endParaRPr lang="en-US" sz="700" dirty="0">
                        <a:effectLst/>
                      </a:endParaRPr>
                    </a:p>
                    <a:p>
                      <a:pPr algn="r" rtl="1">
                        <a:lnSpc>
                          <a:spcPct val="115000"/>
                        </a:lnSpc>
                        <a:spcAft>
                          <a:spcPts val="0"/>
                        </a:spcAft>
                      </a:pPr>
                      <a:r>
                        <a:rPr lang="fa-IR" sz="800" dirty="0">
                          <a:effectLst/>
                        </a:rPr>
                        <a:t>وجود عرصه هاي جنگلي منحصر به فرد در شمال کشور – باقيمانده از قبل از عصر يخبندان – فسيلهاي زنده)</a:t>
                      </a:r>
                      <a:endParaRPr lang="en-US" sz="700" dirty="0">
                        <a:effectLst/>
                      </a:endParaRPr>
                    </a:p>
                    <a:p>
                      <a:pPr algn="r" rtl="1">
                        <a:lnSpc>
                          <a:spcPct val="115000"/>
                        </a:lnSpc>
                        <a:spcAft>
                          <a:spcPts val="0"/>
                        </a:spcAft>
                      </a:pPr>
                      <a:r>
                        <a:rPr lang="fa-IR" sz="800" dirty="0">
                          <a:effectLst/>
                        </a:rPr>
                        <a:t>وجود پوشش جنگلي در مناطق کوهستاني غرب کشور که مي تواند به عنوان محور توليد آب مورد توجه باشد</a:t>
                      </a:r>
                      <a:endParaRPr lang="en-US" sz="700" dirty="0">
                        <a:effectLst/>
                      </a:endParaRPr>
                    </a:p>
                    <a:p>
                      <a:pPr algn="r" rtl="1">
                        <a:lnSpc>
                          <a:spcPct val="115000"/>
                        </a:lnSpc>
                        <a:spcAft>
                          <a:spcPts val="0"/>
                        </a:spcAft>
                      </a:pPr>
                      <a:r>
                        <a:rPr lang="fa-IR" sz="800" dirty="0">
                          <a:effectLst/>
                        </a:rPr>
                        <a:t>وجود عرصه هاي وسيع مرتعي </a:t>
                      </a:r>
                      <a:endParaRPr lang="en-US" sz="700" dirty="0">
                        <a:effectLst/>
                      </a:endParaRPr>
                    </a:p>
                    <a:p>
                      <a:pPr algn="r" rtl="1">
                        <a:lnSpc>
                          <a:spcPct val="115000"/>
                        </a:lnSpc>
                        <a:spcAft>
                          <a:spcPts val="0"/>
                        </a:spcAft>
                      </a:pPr>
                      <a:r>
                        <a:rPr lang="fa-IR" sz="800" dirty="0">
                          <a:effectLst/>
                        </a:rPr>
                        <a:t>وجود تنوع زيستي گسترده شامل فلور و فون </a:t>
                      </a:r>
                      <a:endParaRPr lang="en-US" sz="700" dirty="0">
                        <a:effectLst/>
                      </a:endParaRPr>
                    </a:p>
                    <a:p>
                      <a:pPr algn="r" rtl="1">
                        <a:lnSpc>
                          <a:spcPct val="115000"/>
                        </a:lnSpc>
                        <a:spcAft>
                          <a:spcPts val="0"/>
                        </a:spcAft>
                      </a:pPr>
                      <a:r>
                        <a:rPr lang="fa-IR" sz="800" dirty="0">
                          <a:effectLst/>
                        </a:rPr>
                        <a:t>وجود گياهان داروئي متنوع </a:t>
                      </a:r>
                      <a:endParaRPr lang="en-US" sz="700" dirty="0">
                        <a:effectLst/>
                      </a:endParaRPr>
                    </a:p>
                    <a:p>
                      <a:pPr algn="r" rtl="1">
                        <a:lnSpc>
                          <a:spcPct val="115000"/>
                        </a:lnSpc>
                        <a:spcAft>
                          <a:spcPts val="0"/>
                        </a:spcAft>
                      </a:pPr>
                      <a:r>
                        <a:rPr lang="fa-IR" sz="800" dirty="0">
                          <a:effectLst/>
                        </a:rPr>
                        <a:t>وجود تابش فراوان خورشيد</a:t>
                      </a:r>
                      <a:endParaRPr lang="en-US" sz="700" dirty="0">
                        <a:effectLst/>
                      </a:endParaRPr>
                    </a:p>
                    <a:p>
                      <a:pPr algn="r" rtl="1">
                        <a:lnSpc>
                          <a:spcPct val="115000"/>
                        </a:lnSpc>
                        <a:spcAft>
                          <a:spcPts val="0"/>
                        </a:spcAft>
                      </a:pPr>
                      <a:r>
                        <a:rPr lang="fa-IR" sz="800" dirty="0">
                          <a:effectLst/>
                        </a:rPr>
                        <a:t>وجود بادهاي متنوع در نقاط مختلف کشور</a:t>
                      </a:r>
                      <a:endParaRPr lang="en-US" sz="700" dirty="0">
                        <a:effectLst/>
                      </a:endParaRPr>
                    </a:p>
                    <a:p>
                      <a:pPr algn="r" rtl="1">
                        <a:lnSpc>
                          <a:spcPct val="115000"/>
                        </a:lnSpc>
                        <a:spcAft>
                          <a:spcPts val="0"/>
                        </a:spcAft>
                      </a:pPr>
                      <a:r>
                        <a:rPr lang="fa-IR" sz="800" dirty="0">
                          <a:effectLst/>
                        </a:rPr>
                        <a:t>وجود پديده ها جذاب طبيعي در عرصه هاي جنگلي، مرتعي و بياباني در جهت جذب گردشگر</a:t>
                      </a:r>
                      <a:endParaRPr lang="en-US" sz="700" dirty="0">
                        <a:effectLst/>
                      </a:endParaRPr>
                    </a:p>
                    <a:p>
                      <a:pPr algn="r" rtl="1">
                        <a:lnSpc>
                          <a:spcPct val="115000"/>
                        </a:lnSpc>
                        <a:spcAft>
                          <a:spcPts val="0"/>
                        </a:spcAft>
                      </a:pPr>
                      <a:r>
                        <a:rPr lang="fa-IR" sz="800" dirty="0">
                          <a:effectLst/>
                        </a:rPr>
                        <a:t>نقش منابع طبیعی در امنیت غذائی</a:t>
                      </a:r>
                      <a:endParaRPr lang="en-US" sz="700" dirty="0">
                        <a:effectLst/>
                      </a:endParaRPr>
                    </a:p>
                    <a:p>
                      <a:pPr algn="r" rtl="1">
                        <a:lnSpc>
                          <a:spcPct val="115000"/>
                        </a:lnSpc>
                        <a:spcAft>
                          <a:spcPts val="0"/>
                        </a:spcAft>
                      </a:pPr>
                      <a:r>
                        <a:rPr lang="fa-IR" sz="800" dirty="0">
                          <a:effectLst/>
                        </a:rPr>
                        <a:t>نقش منابع طبیعی در تامین و گردش آب </a:t>
                      </a:r>
                      <a:endParaRPr lang="en-US" sz="700" dirty="0">
                        <a:effectLst/>
                      </a:endParaRPr>
                    </a:p>
                    <a:p>
                      <a:pPr algn="r" rtl="1">
                        <a:lnSpc>
                          <a:spcPct val="115000"/>
                        </a:lnSpc>
                        <a:spcAft>
                          <a:spcPts val="0"/>
                        </a:spcAft>
                      </a:pPr>
                      <a:r>
                        <a:rPr lang="fa-IR" sz="800" dirty="0">
                          <a:effectLst/>
                        </a:rPr>
                        <a:t> </a:t>
                      </a:r>
                      <a:endParaRPr lang="en-US" sz="700" dirty="0">
                        <a:effectLst/>
                        <a:latin typeface="Calibri"/>
                        <a:ea typeface="Calibri"/>
                        <a:cs typeface="Arial"/>
                      </a:endParaRPr>
                    </a:p>
                  </a:txBody>
                  <a:tcPr marL="31805" marR="31805" marT="0" marB="0"/>
                </a:tc>
              </a:tr>
              <a:tr h="1508761">
                <a:tc>
                  <a:txBody>
                    <a:bodyPr/>
                    <a:lstStyle/>
                    <a:p>
                      <a:pPr algn="ctr" rtl="1">
                        <a:lnSpc>
                          <a:spcPct val="115000"/>
                        </a:lnSpc>
                        <a:spcAft>
                          <a:spcPts val="0"/>
                        </a:spcAft>
                      </a:pPr>
                      <a:r>
                        <a:rPr lang="fa-IR" sz="1400" dirty="0">
                          <a:effectLst/>
                        </a:rPr>
                        <a:t>ضعف ها </a:t>
                      </a:r>
                      <a:endParaRPr lang="en-US" sz="1200" dirty="0">
                        <a:effectLst/>
                        <a:latin typeface="Calibri"/>
                        <a:ea typeface="Calibri"/>
                        <a:cs typeface="Arial"/>
                      </a:endParaRPr>
                    </a:p>
                  </a:txBody>
                  <a:tcPr marL="31805" marR="31805" marT="0" marB="0"/>
                </a:tc>
                <a:tc>
                  <a:txBody>
                    <a:bodyPr/>
                    <a:lstStyle/>
                    <a:p>
                      <a:pPr algn="r" rtl="1">
                        <a:lnSpc>
                          <a:spcPct val="115000"/>
                        </a:lnSpc>
                        <a:spcAft>
                          <a:spcPts val="0"/>
                        </a:spcAft>
                      </a:pPr>
                      <a:r>
                        <a:rPr lang="fa-IR" sz="800" dirty="0">
                          <a:effectLst/>
                        </a:rPr>
                        <a:t>آگاهي محدود به ارزشهاي غير قابل محاسبه منابع طبيعي در سطوح مختلف (مسئولين، مديران، و مردم)</a:t>
                      </a:r>
                      <a:endParaRPr lang="en-US" sz="700" dirty="0">
                        <a:effectLst/>
                      </a:endParaRPr>
                    </a:p>
                    <a:p>
                      <a:pPr algn="r" rtl="1">
                        <a:lnSpc>
                          <a:spcPct val="115000"/>
                        </a:lnSpc>
                        <a:spcAft>
                          <a:spcPts val="0"/>
                        </a:spcAft>
                      </a:pPr>
                      <a:r>
                        <a:rPr lang="fa-IR" sz="800" dirty="0">
                          <a:effectLst/>
                        </a:rPr>
                        <a:t>عدم وجود برنامه جامع در آمايش سر زمين</a:t>
                      </a:r>
                      <a:endParaRPr lang="en-US" sz="700" dirty="0">
                        <a:effectLst/>
                      </a:endParaRPr>
                    </a:p>
                    <a:p>
                      <a:pPr algn="r" rtl="1">
                        <a:lnSpc>
                          <a:spcPct val="115000"/>
                        </a:lnSpc>
                        <a:spcAft>
                          <a:spcPts val="0"/>
                        </a:spcAft>
                      </a:pPr>
                      <a:r>
                        <a:rPr lang="fa-IR" sz="800" dirty="0">
                          <a:effectLst/>
                        </a:rPr>
                        <a:t>عدم برنامه جامع توسعه شهري </a:t>
                      </a:r>
                      <a:endParaRPr lang="en-US" sz="700" dirty="0">
                        <a:effectLst/>
                      </a:endParaRPr>
                    </a:p>
                    <a:p>
                      <a:pPr algn="r" rtl="1">
                        <a:lnSpc>
                          <a:spcPct val="115000"/>
                        </a:lnSpc>
                        <a:spcAft>
                          <a:spcPts val="0"/>
                        </a:spcAft>
                      </a:pPr>
                      <a:r>
                        <a:rPr lang="fa-IR" sz="800" dirty="0">
                          <a:effectLst/>
                        </a:rPr>
                        <a:t>تغيير کاربري اراضي با ارزش منابع طبيعي به امور ديگر که داراي ارزش بسيار پايين تري هستند</a:t>
                      </a:r>
                      <a:endParaRPr lang="en-US" sz="700" dirty="0">
                        <a:effectLst/>
                      </a:endParaRPr>
                    </a:p>
                    <a:p>
                      <a:pPr algn="r" rtl="1">
                        <a:lnSpc>
                          <a:spcPct val="115000"/>
                        </a:lnSpc>
                        <a:spcAft>
                          <a:spcPts val="0"/>
                        </a:spcAft>
                      </a:pPr>
                      <a:r>
                        <a:rPr lang="fa-IR" sz="800" dirty="0">
                          <a:effectLst/>
                        </a:rPr>
                        <a:t>عدم هماهنگي و همکاري لازم سه قوه در راستاي حفظ، نگهداري وتوسعه منابع طبيعي کشور</a:t>
                      </a:r>
                      <a:endParaRPr lang="en-US" sz="700" dirty="0">
                        <a:effectLst/>
                      </a:endParaRPr>
                    </a:p>
                    <a:p>
                      <a:pPr algn="r" rtl="1">
                        <a:lnSpc>
                          <a:spcPct val="115000"/>
                        </a:lnSpc>
                        <a:spcAft>
                          <a:spcPts val="0"/>
                        </a:spcAft>
                      </a:pPr>
                      <a:r>
                        <a:rPr lang="fa-IR" sz="800" dirty="0">
                          <a:effectLst/>
                        </a:rPr>
                        <a:t>عدم اجراي قوانين و مصوبات مثبت در اين راستا</a:t>
                      </a:r>
                      <a:endParaRPr lang="en-US" sz="700" dirty="0">
                        <a:effectLst/>
                      </a:endParaRPr>
                    </a:p>
                    <a:p>
                      <a:pPr algn="r" rtl="1">
                        <a:lnSpc>
                          <a:spcPct val="115000"/>
                        </a:lnSpc>
                        <a:spcAft>
                          <a:spcPts val="0"/>
                        </a:spcAft>
                      </a:pPr>
                      <a:r>
                        <a:rPr lang="fa-IR" sz="800" dirty="0">
                          <a:effectLst/>
                        </a:rPr>
                        <a:t>ضعيف بودن مجزاتها در بربر متخلفين و متجاوزين به منابع طبيعي کشور </a:t>
                      </a:r>
                      <a:endParaRPr lang="en-US" sz="700" dirty="0">
                        <a:effectLst/>
                      </a:endParaRPr>
                    </a:p>
                    <a:p>
                      <a:pPr algn="r" rtl="1">
                        <a:lnSpc>
                          <a:spcPct val="115000"/>
                        </a:lnSpc>
                        <a:spcAft>
                          <a:spcPts val="0"/>
                        </a:spcAft>
                      </a:pPr>
                      <a:r>
                        <a:rPr lang="fa-IR" sz="800" dirty="0">
                          <a:effectLst/>
                        </a:rPr>
                        <a:t>عدم تامين منابع مالي کافي در عرصه هاي تحقيقاتي کاربردي منابع طبيعي کشور</a:t>
                      </a:r>
                      <a:endParaRPr lang="en-US" sz="700" dirty="0">
                        <a:effectLst/>
                      </a:endParaRPr>
                    </a:p>
                    <a:p>
                      <a:pPr algn="r" rtl="1">
                        <a:lnSpc>
                          <a:spcPct val="115000"/>
                        </a:lnSpc>
                        <a:spcAft>
                          <a:spcPts val="0"/>
                        </a:spcAft>
                      </a:pPr>
                      <a:r>
                        <a:rPr lang="fa-IR" sz="800" dirty="0">
                          <a:effectLst/>
                        </a:rPr>
                        <a:t>عدم توجه کافي به تربيت نيروي انساني متخصص </a:t>
                      </a:r>
                      <a:endParaRPr lang="en-US" sz="700" dirty="0">
                        <a:effectLst/>
                      </a:endParaRPr>
                    </a:p>
                    <a:p>
                      <a:pPr algn="r" rtl="1">
                        <a:lnSpc>
                          <a:spcPct val="115000"/>
                        </a:lnSpc>
                        <a:spcAft>
                          <a:spcPts val="0"/>
                        </a:spcAft>
                      </a:pPr>
                      <a:r>
                        <a:rPr lang="fa-IR" sz="800" dirty="0">
                          <a:effectLst/>
                        </a:rPr>
                        <a:t>عدم برنامه ريزي در جهت حفظ ويا جذب نيروي متخصص </a:t>
                      </a:r>
                      <a:endParaRPr lang="en-US" sz="700" dirty="0">
                        <a:effectLst/>
                      </a:endParaRPr>
                    </a:p>
                    <a:p>
                      <a:pPr algn="r" rtl="1">
                        <a:lnSpc>
                          <a:spcPct val="115000"/>
                        </a:lnSpc>
                        <a:spcAft>
                          <a:spcPts val="0"/>
                        </a:spcAft>
                      </a:pPr>
                      <a:r>
                        <a:rPr lang="fa-IR" sz="800" dirty="0">
                          <a:effectLst/>
                        </a:rPr>
                        <a:t> </a:t>
                      </a:r>
                      <a:endParaRPr lang="en-US" sz="700" dirty="0">
                        <a:effectLst/>
                        <a:latin typeface="Calibri"/>
                        <a:ea typeface="Calibri"/>
                        <a:cs typeface="Arial"/>
                      </a:endParaRPr>
                    </a:p>
                  </a:txBody>
                  <a:tcPr marL="31805" marR="31805" marT="0" marB="0"/>
                </a:tc>
              </a:tr>
              <a:tr h="1272209">
                <a:tc>
                  <a:txBody>
                    <a:bodyPr/>
                    <a:lstStyle/>
                    <a:p>
                      <a:pPr algn="ctr" rtl="1">
                        <a:lnSpc>
                          <a:spcPct val="115000"/>
                        </a:lnSpc>
                        <a:spcAft>
                          <a:spcPts val="0"/>
                        </a:spcAft>
                      </a:pPr>
                      <a:r>
                        <a:rPr lang="fa-IR" sz="1400" dirty="0">
                          <a:effectLst/>
                        </a:rPr>
                        <a:t>فرصت ها </a:t>
                      </a:r>
                      <a:endParaRPr lang="en-US" sz="1200" dirty="0">
                        <a:effectLst/>
                        <a:latin typeface="Calibri"/>
                        <a:ea typeface="Calibri"/>
                        <a:cs typeface="Arial"/>
                      </a:endParaRPr>
                    </a:p>
                  </a:txBody>
                  <a:tcPr marL="31805" marR="31805" marT="0" marB="0"/>
                </a:tc>
                <a:tc>
                  <a:txBody>
                    <a:bodyPr/>
                    <a:lstStyle/>
                    <a:p>
                      <a:pPr algn="r" rtl="1">
                        <a:lnSpc>
                          <a:spcPct val="115000"/>
                        </a:lnSpc>
                        <a:spcAft>
                          <a:spcPts val="0"/>
                        </a:spcAft>
                      </a:pPr>
                      <a:r>
                        <a:rPr lang="fa-IR" sz="800">
                          <a:effectLst/>
                        </a:rPr>
                        <a:t>وجود گياهان داروئي متنوع </a:t>
                      </a:r>
                      <a:endParaRPr lang="en-US" sz="700">
                        <a:effectLst/>
                      </a:endParaRPr>
                    </a:p>
                    <a:p>
                      <a:pPr algn="r" rtl="1">
                        <a:lnSpc>
                          <a:spcPct val="115000"/>
                        </a:lnSpc>
                        <a:spcAft>
                          <a:spcPts val="0"/>
                        </a:spcAft>
                      </a:pPr>
                      <a:r>
                        <a:rPr lang="fa-IR" sz="800">
                          <a:effectLst/>
                        </a:rPr>
                        <a:t>وجود تابش فراوان خورشيد</a:t>
                      </a:r>
                      <a:endParaRPr lang="en-US" sz="700">
                        <a:effectLst/>
                      </a:endParaRPr>
                    </a:p>
                    <a:p>
                      <a:pPr algn="r" rtl="1">
                        <a:lnSpc>
                          <a:spcPct val="115000"/>
                        </a:lnSpc>
                        <a:spcAft>
                          <a:spcPts val="0"/>
                        </a:spcAft>
                      </a:pPr>
                      <a:r>
                        <a:rPr lang="fa-IR" sz="800">
                          <a:effectLst/>
                        </a:rPr>
                        <a:t>وجود بادهاي متوع در نقاط مختلف کشور</a:t>
                      </a:r>
                      <a:endParaRPr lang="en-US" sz="700">
                        <a:effectLst/>
                      </a:endParaRPr>
                    </a:p>
                    <a:p>
                      <a:pPr algn="r" rtl="1">
                        <a:lnSpc>
                          <a:spcPct val="115000"/>
                        </a:lnSpc>
                        <a:spcAft>
                          <a:spcPts val="0"/>
                        </a:spcAft>
                      </a:pPr>
                      <a:r>
                        <a:rPr lang="fa-IR" sz="800">
                          <a:effectLst/>
                        </a:rPr>
                        <a:t>ارزشهاي کالائي منابع طبيعي (مثل چوب در جنگل و يا علوفه در مرتع – با سهم 25%) در مقايسه ارزشهاي خدماتي حاصل از منابع طبيعي ارزشمند کشور (مثل توليد و حفظ و ذخيره آب، ترسيب کربن و – با سهم 75% ) در سهم محدودي هستند، که با تغيير نگرش مي توان تحولي در اين زمينه ايجاد نمود </a:t>
                      </a:r>
                      <a:endParaRPr lang="en-US" sz="700">
                        <a:effectLst/>
                      </a:endParaRPr>
                    </a:p>
                    <a:p>
                      <a:pPr algn="r" rtl="1">
                        <a:lnSpc>
                          <a:spcPct val="115000"/>
                        </a:lnSpc>
                        <a:spcAft>
                          <a:spcPts val="0"/>
                        </a:spcAft>
                      </a:pPr>
                      <a:r>
                        <a:rPr lang="fa-IR" sz="800">
                          <a:effectLst/>
                        </a:rPr>
                        <a:t>توليد آب در مناطق کوهستاني غرب</a:t>
                      </a:r>
                      <a:endParaRPr lang="en-US" sz="700">
                        <a:effectLst/>
                      </a:endParaRPr>
                    </a:p>
                    <a:p>
                      <a:pPr algn="r" rtl="1">
                        <a:lnSpc>
                          <a:spcPct val="115000"/>
                        </a:lnSpc>
                        <a:spcAft>
                          <a:spcPts val="0"/>
                        </a:spcAft>
                      </a:pPr>
                      <a:r>
                        <a:rPr lang="fa-IR" sz="800">
                          <a:effectLst/>
                        </a:rPr>
                        <a:t>هر بطري آب مي تواند براي ما بيش از يک بشکه نفت سود اوري داشته باشد</a:t>
                      </a:r>
                      <a:endParaRPr lang="en-US" sz="700">
                        <a:effectLst/>
                      </a:endParaRPr>
                    </a:p>
                    <a:p>
                      <a:pPr algn="r" rtl="1">
                        <a:lnSpc>
                          <a:spcPct val="115000"/>
                        </a:lnSpc>
                        <a:spcAft>
                          <a:spcPts val="0"/>
                        </a:spcAft>
                      </a:pPr>
                      <a:r>
                        <a:rPr lang="fa-IR" sz="800">
                          <a:effectLst/>
                        </a:rPr>
                        <a:t>امکان برنامه ريزي براي گردشگر محيط هاي طبيعي </a:t>
                      </a:r>
                      <a:endParaRPr lang="en-US" sz="700">
                        <a:effectLst/>
                      </a:endParaRPr>
                    </a:p>
                    <a:p>
                      <a:pPr algn="r" rtl="1">
                        <a:lnSpc>
                          <a:spcPct val="115000"/>
                        </a:lnSpc>
                        <a:spcAft>
                          <a:spcPts val="0"/>
                        </a:spcAft>
                      </a:pPr>
                      <a:r>
                        <a:rPr lang="fa-IR" sz="800">
                          <a:effectLst/>
                        </a:rPr>
                        <a:t> </a:t>
                      </a:r>
                      <a:endParaRPr lang="en-US" sz="700">
                        <a:effectLst/>
                        <a:latin typeface="Calibri"/>
                        <a:ea typeface="Calibri"/>
                        <a:cs typeface="Arial"/>
                      </a:endParaRPr>
                    </a:p>
                  </a:txBody>
                  <a:tcPr marL="31805" marR="31805" marT="0" marB="0"/>
                </a:tc>
              </a:tr>
              <a:tr h="1371600">
                <a:tc>
                  <a:txBody>
                    <a:bodyPr/>
                    <a:lstStyle/>
                    <a:p>
                      <a:pPr algn="ctr" rtl="1">
                        <a:lnSpc>
                          <a:spcPct val="115000"/>
                        </a:lnSpc>
                        <a:spcAft>
                          <a:spcPts val="0"/>
                        </a:spcAft>
                      </a:pPr>
                      <a:r>
                        <a:rPr lang="fa-IR" sz="1400" dirty="0">
                          <a:effectLst/>
                        </a:rPr>
                        <a:t>تهديد ها</a:t>
                      </a:r>
                      <a:endParaRPr lang="en-US" sz="1200" dirty="0">
                        <a:effectLst/>
                        <a:latin typeface="Calibri"/>
                        <a:ea typeface="Calibri"/>
                        <a:cs typeface="Arial"/>
                      </a:endParaRPr>
                    </a:p>
                  </a:txBody>
                  <a:tcPr marL="31805" marR="31805" marT="0" marB="0"/>
                </a:tc>
                <a:tc>
                  <a:txBody>
                    <a:bodyPr/>
                    <a:lstStyle/>
                    <a:p>
                      <a:pPr algn="r" rtl="1">
                        <a:lnSpc>
                          <a:spcPct val="115000"/>
                        </a:lnSpc>
                        <a:spcAft>
                          <a:spcPts val="0"/>
                        </a:spcAft>
                      </a:pPr>
                      <a:r>
                        <a:rPr lang="fa-IR" sz="800" dirty="0">
                          <a:effectLst/>
                        </a:rPr>
                        <a:t>فعاليتهاي عمراني</a:t>
                      </a:r>
                      <a:endParaRPr lang="en-US" sz="700" dirty="0">
                        <a:effectLst/>
                      </a:endParaRPr>
                    </a:p>
                    <a:p>
                      <a:pPr algn="r" rtl="1">
                        <a:lnSpc>
                          <a:spcPct val="115000"/>
                        </a:lnSpc>
                        <a:spcAft>
                          <a:spcPts val="0"/>
                        </a:spcAft>
                      </a:pPr>
                      <a:r>
                        <a:rPr lang="fa-IR" sz="800" dirty="0">
                          <a:effectLst/>
                        </a:rPr>
                        <a:t>غلبه انگيزه هاي بخشي در فعاليتهاي عمراني بر ارزشهاي مرتبط با منابع طبيعي </a:t>
                      </a:r>
                      <a:endParaRPr lang="en-US" sz="700" dirty="0">
                        <a:effectLst/>
                      </a:endParaRPr>
                    </a:p>
                    <a:p>
                      <a:pPr algn="r" rtl="1">
                        <a:lnSpc>
                          <a:spcPct val="115000"/>
                        </a:lnSpc>
                        <a:spcAft>
                          <a:spcPts val="0"/>
                        </a:spcAft>
                      </a:pPr>
                      <a:r>
                        <a:rPr lang="fa-IR" sz="800" dirty="0">
                          <a:effectLst/>
                        </a:rPr>
                        <a:t>عدم توجه به حفظ، ذخيره و توسعه منابع طبيعي کشور در سطوح مختلف </a:t>
                      </a:r>
                      <a:endParaRPr lang="en-US" sz="700" dirty="0">
                        <a:effectLst/>
                      </a:endParaRPr>
                    </a:p>
                    <a:p>
                      <a:pPr algn="r" rtl="1">
                        <a:lnSpc>
                          <a:spcPct val="115000"/>
                        </a:lnSpc>
                        <a:spcAft>
                          <a:spcPts val="0"/>
                        </a:spcAft>
                      </a:pPr>
                      <a:r>
                        <a:rPr lang="fa-IR" sz="800" dirty="0">
                          <a:effectLst/>
                        </a:rPr>
                        <a:t>غلبه منافع شخصي بر منافع ملي در رقابت ها موجود در عرصه منابع طبيعي</a:t>
                      </a:r>
                      <a:endParaRPr lang="en-US" sz="700" dirty="0">
                        <a:effectLst/>
                      </a:endParaRPr>
                    </a:p>
                    <a:p>
                      <a:pPr algn="r" rtl="1">
                        <a:lnSpc>
                          <a:spcPct val="115000"/>
                        </a:lnSpc>
                        <a:spcAft>
                          <a:spcPts val="0"/>
                        </a:spcAft>
                      </a:pPr>
                      <a:r>
                        <a:rPr lang="fa-IR" sz="800" dirty="0">
                          <a:effectLst/>
                        </a:rPr>
                        <a:t>توجه بيشتر به ارزشهاي کالائي منابع طبيعي به جاي ارزشهاي خدماتي حاصل از منابع طبيعي ارزشمند کشور</a:t>
                      </a:r>
                      <a:endParaRPr lang="en-US" sz="700" dirty="0">
                        <a:effectLst/>
                      </a:endParaRPr>
                    </a:p>
                    <a:p>
                      <a:pPr algn="r" rtl="1">
                        <a:lnSpc>
                          <a:spcPct val="115000"/>
                        </a:lnSpc>
                        <a:spcAft>
                          <a:spcPts val="0"/>
                        </a:spcAft>
                      </a:pPr>
                      <a:r>
                        <a:rPr lang="fa-IR" sz="800" dirty="0">
                          <a:effectLst/>
                        </a:rPr>
                        <a:t>کاهش بارشها و محدوديت منابع آب</a:t>
                      </a:r>
                      <a:endParaRPr lang="en-US" sz="700" dirty="0">
                        <a:effectLst/>
                      </a:endParaRPr>
                    </a:p>
                    <a:p>
                      <a:pPr algn="r" rtl="1">
                        <a:lnSpc>
                          <a:spcPct val="115000"/>
                        </a:lnSpc>
                        <a:spcAft>
                          <a:spcPts val="0"/>
                        </a:spcAft>
                      </a:pPr>
                      <a:r>
                        <a:rPr lang="fa-IR" sz="800" dirty="0">
                          <a:effectLst/>
                        </a:rPr>
                        <a:t>وجود بحران آب و احتمال شدت گرفتن آن </a:t>
                      </a:r>
                      <a:endParaRPr lang="en-US" sz="700" dirty="0">
                        <a:effectLst/>
                      </a:endParaRPr>
                    </a:p>
                    <a:p>
                      <a:pPr algn="r" rtl="1">
                        <a:lnSpc>
                          <a:spcPct val="115000"/>
                        </a:lnSpc>
                        <a:spcAft>
                          <a:spcPts val="0"/>
                        </a:spcAft>
                      </a:pPr>
                      <a:r>
                        <a:rPr lang="fa-IR" sz="800" dirty="0">
                          <a:effectLst/>
                        </a:rPr>
                        <a:t>نگاه کوتاه مدت در بهره برداري از منابع طبيعي کشور </a:t>
                      </a:r>
                      <a:endParaRPr lang="en-US" sz="700" dirty="0">
                        <a:effectLst/>
                      </a:endParaRPr>
                    </a:p>
                    <a:p>
                      <a:pPr algn="r" rtl="1">
                        <a:lnSpc>
                          <a:spcPct val="115000"/>
                        </a:lnSpc>
                        <a:spcAft>
                          <a:spcPts val="0"/>
                        </a:spcAft>
                      </a:pPr>
                      <a:r>
                        <a:rPr lang="fa-IR" sz="800" dirty="0">
                          <a:effectLst/>
                        </a:rPr>
                        <a:t>عدم نگاه بلند مدت در مديريت منابع طبیعي کشور </a:t>
                      </a:r>
                      <a:endParaRPr lang="en-US" sz="700" dirty="0">
                        <a:effectLst/>
                      </a:endParaRPr>
                    </a:p>
                    <a:p>
                      <a:pPr algn="r" rtl="1">
                        <a:lnSpc>
                          <a:spcPct val="115000"/>
                        </a:lnSpc>
                        <a:spcAft>
                          <a:spcPts val="0"/>
                        </a:spcAft>
                      </a:pPr>
                      <a:r>
                        <a:rPr lang="fa-IR" sz="800" dirty="0">
                          <a:effectLst/>
                        </a:rPr>
                        <a:t> </a:t>
                      </a:r>
                      <a:endParaRPr lang="en-US" sz="700" dirty="0">
                        <a:effectLst/>
                        <a:latin typeface="Calibri"/>
                        <a:ea typeface="Calibri"/>
                        <a:cs typeface="Arial"/>
                      </a:endParaRPr>
                    </a:p>
                  </a:txBody>
                  <a:tcPr marL="31805" marR="31805" marT="0" marB="0"/>
                </a:tc>
              </a:tr>
            </a:tbl>
          </a:graphicData>
        </a:graphic>
      </p:graphicFrame>
    </p:spTree>
    <p:extLst>
      <p:ext uri="{BB962C8B-B14F-4D97-AF65-F5344CB8AC3E}">
        <p14:creationId xmlns:p14="http://schemas.microsoft.com/office/powerpoint/2010/main" val="15382045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2000" b="1" dirty="0"/>
              <a:t>تنظیم و ردیف نمودن زیر برنامه ها بر مبنای نتایج مجموع امتیازات کسب شده برای هر یک از زیر برنامه های پنج برنامه کلان،  جهت تعیین میزان همپوشانی و ارتباط زیر برنامه های برنامه های کلان با یکدیگر، تا به نحوی در میان آنها تعیین اولویت نسبی صورت گیرد.</a:t>
            </a:r>
            <a:endParaRPr lang="fa-IR" sz="2000" dirty="0"/>
          </a:p>
        </p:txBody>
      </p:sp>
      <p:pic>
        <p:nvPicPr>
          <p:cNvPr id="4" name="Content Placeholder 3" descr="C:\Users\mjafari\Desktop\گزارس برنامه تغییر اقلیم 9-2-96\ارسال در تاریخ 20-2-96\اولویت زیر برنامه ها بر اساس امتیاز - جعفری.pn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15613" y="1600200"/>
            <a:ext cx="5112774" cy="4876800"/>
          </a:xfrm>
          <a:prstGeom prst="rect">
            <a:avLst/>
          </a:prstGeom>
          <a:noFill/>
          <a:ln>
            <a:noFill/>
          </a:ln>
        </p:spPr>
      </p:pic>
    </p:spTree>
    <p:extLst>
      <p:ext uri="{BB962C8B-B14F-4D97-AF65-F5344CB8AC3E}">
        <p14:creationId xmlns:p14="http://schemas.microsoft.com/office/powerpoint/2010/main" val="295931518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gn="ctr"/>
            <a:r>
              <a:rPr lang="fa-IR" sz="2000" dirty="0" smtClean="0"/>
              <a:t>اصلاح مجدد و تکمیل پیش نویس تدوین شده </a:t>
            </a:r>
            <a:r>
              <a:rPr lang="fa-IR" sz="2000" dirty="0"/>
              <a:t>اولیه</a:t>
            </a:r>
          </a:p>
        </p:txBody>
      </p:sp>
      <p:sp>
        <p:nvSpPr>
          <p:cNvPr id="5" name="Content Placeholder 4"/>
          <p:cNvSpPr>
            <a:spLocks noGrp="1"/>
          </p:cNvSpPr>
          <p:nvPr>
            <p:ph idx="1"/>
          </p:nvPr>
        </p:nvSpPr>
        <p:spPr/>
        <p:txBody>
          <a:bodyPr>
            <a:normAutofit/>
          </a:bodyPr>
          <a:lstStyle/>
          <a:p>
            <a:r>
              <a:rPr lang="fa-IR" b="1" u="sng" dirty="0"/>
              <a:t>پيشنهادات و اقدامات ضروري</a:t>
            </a:r>
            <a:endParaRPr lang="en-US" dirty="0"/>
          </a:p>
          <a:p>
            <a:r>
              <a:rPr lang="fa-IR" dirty="0"/>
              <a:t>برگزاري پنج نشست هم انديشي:</a:t>
            </a:r>
            <a:endParaRPr lang="en-US" dirty="0"/>
          </a:p>
          <a:p>
            <a:r>
              <a:rPr lang="fa-IR" dirty="0"/>
              <a:t>1- کرسي هم ­انديشي ضرورت تدوين برنامه راهبردهاي کلان تحقيقات تغيير اقليم در بخش </a:t>
            </a:r>
            <a:r>
              <a:rPr lang="fa-IR" dirty="0" smtClean="0"/>
              <a:t>کشاورزي، آب و </a:t>
            </a:r>
            <a:r>
              <a:rPr lang="fa-IR" dirty="0"/>
              <a:t>منابع طبيعي </a:t>
            </a:r>
            <a:endParaRPr lang="en-US" dirty="0"/>
          </a:p>
          <a:p>
            <a:r>
              <a:rPr lang="fa-IR" dirty="0"/>
              <a:t>2- نشست هم ­انديشي  تغيير اقليم و امنيت غذائي</a:t>
            </a:r>
            <a:endParaRPr lang="en-US" dirty="0"/>
          </a:p>
          <a:p>
            <a:r>
              <a:rPr lang="fa-IR" dirty="0"/>
              <a:t>3- نشست هم­ انديشي  تغيير اقليم و تنوع زيستي و ذخائر توارثي</a:t>
            </a:r>
            <a:endParaRPr lang="en-US" dirty="0"/>
          </a:p>
          <a:p>
            <a:r>
              <a:rPr lang="fa-IR" dirty="0"/>
              <a:t>4- نشست هم ­انديشي  تغيير اقليم و منابع طبيعي، آب و خاک </a:t>
            </a:r>
            <a:endParaRPr lang="en-US" dirty="0"/>
          </a:p>
          <a:p>
            <a:r>
              <a:rPr lang="fa-IR" dirty="0"/>
              <a:t>5- نشست هم­ انديشي  تغيير اقليم و مديريت، اجتماع و اقتصاد </a:t>
            </a:r>
            <a:endParaRPr lang="en-US" dirty="0"/>
          </a:p>
          <a:p>
            <a:endParaRPr lang="fa-IR" dirty="0" smtClean="0"/>
          </a:p>
          <a:p>
            <a:endParaRPr lang="fa-IR" dirty="0"/>
          </a:p>
        </p:txBody>
      </p:sp>
    </p:spTree>
    <p:extLst>
      <p:ext uri="{BB962C8B-B14F-4D97-AF65-F5344CB8AC3E}">
        <p14:creationId xmlns:p14="http://schemas.microsoft.com/office/powerpoint/2010/main" val="48248617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1300" b="1" dirty="0"/>
              <a:t>برنامه زمانبدي پيشنهادي براي تدوين برنامه کلان تحقيقات تغيير اقليم</a:t>
            </a:r>
            <a:r>
              <a:rPr lang="en-US" sz="1600" dirty="0"/>
              <a:t/>
            </a:r>
            <a:br>
              <a:rPr lang="en-US" sz="1600" dirty="0"/>
            </a:br>
            <a:r>
              <a:rPr lang="fa-IR" sz="1200" dirty="0"/>
              <a:t>مصطفي جعفري</a:t>
            </a:r>
            <a:r>
              <a:rPr lang="en-US" sz="1200" dirty="0"/>
              <a:t/>
            </a:r>
            <a:br>
              <a:rPr lang="en-US" sz="1200" dirty="0"/>
            </a:br>
            <a:r>
              <a:rPr lang="fa-IR" sz="1200" dirty="0" smtClean="0"/>
              <a:t>30-10-94</a:t>
            </a:r>
            <a:endParaRPr lang="fa-IR" sz="12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078385976"/>
              </p:ext>
            </p:extLst>
          </p:nvPr>
        </p:nvGraphicFramePr>
        <p:xfrm>
          <a:off x="457201" y="1524002"/>
          <a:ext cx="8229602" cy="5158418"/>
        </p:xfrm>
        <a:graphic>
          <a:graphicData uri="http://schemas.openxmlformats.org/drawingml/2006/table">
            <a:tbl>
              <a:tblPr rtl="1" firstRow="1" firstCol="1" bandRow="1"/>
              <a:tblGrid>
                <a:gridCol w="250647"/>
                <a:gridCol w="4469897"/>
                <a:gridCol w="250647"/>
                <a:gridCol w="250647"/>
                <a:gridCol w="250647"/>
                <a:gridCol w="250647"/>
                <a:gridCol w="250647"/>
                <a:gridCol w="250647"/>
                <a:gridCol w="250647"/>
                <a:gridCol w="250647"/>
                <a:gridCol w="250647"/>
                <a:gridCol w="250647"/>
                <a:gridCol w="250647"/>
                <a:gridCol w="250647"/>
                <a:gridCol w="250647"/>
                <a:gridCol w="250647"/>
              </a:tblGrid>
              <a:tr h="150159">
                <a:tc rowSpan="3">
                  <a:txBody>
                    <a:bodyPr/>
                    <a:lstStyle/>
                    <a:p>
                      <a:pPr algn="r" rtl="1">
                        <a:lnSpc>
                          <a:spcPct val="115000"/>
                        </a:lnSpc>
                        <a:spcAft>
                          <a:spcPts val="0"/>
                        </a:spcAft>
                      </a:pPr>
                      <a:r>
                        <a:rPr lang="fa-IR" sz="500" dirty="0">
                          <a:effectLst/>
                          <a:latin typeface="Calibri"/>
                          <a:ea typeface="Calibri"/>
                          <a:cs typeface="Arial"/>
                        </a:rPr>
                        <a:t>رديف</a:t>
                      </a:r>
                      <a:endParaRPr lang="en-US" sz="500" dirty="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1">
                        <a:lnSpc>
                          <a:spcPct val="115000"/>
                        </a:lnSpc>
                        <a:spcBef>
                          <a:spcPts val="1200"/>
                        </a:spcBef>
                        <a:spcAft>
                          <a:spcPts val="0"/>
                        </a:spcAft>
                      </a:pPr>
                      <a:r>
                        <a:rPr lang="fa-IR" sz="500" dirty="0">
                          <a:effectLst/>
                          <a:latin typeface="Calibri"/>
                          <a:ea typeface="Calibri"/>
                          <a:cs typeface="Arial"/>
                        </a:rPr>
                        <a:t>برنامه اقدامات</a:t>
                      </a:r>
                      <a:endParaRPr lang="en-US" sz="500" dirty="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4">
                  <a:txBody>
                    <a:bodyPr/>
                    <a:lstStyle/>
                    <a:p>
                      <a:pPr algn="ctr" rtl="1">
                        <a:lnSpc>
                          <a:spcPct val="115000"/>
                        </a:lnSpc>
                        <a:spcAft>
                          <a:spcPts val="0"/>
                        </a:spcAft>
                      </a:pPr>
                      <a:r>
                        <a:rPr lang="fa-IR" sz="500">
                          <a:effectLst/>
                          <a:latin typeface="Calibri"/>
                          <a:ea typeface="Calibri"/>
                          <a:cs typeface="Arial"/>
                        </a:rPr>
                        <a:t>زمانبندي (ماه)</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300317">
                <a:tc vMerge="1">
                  <a:txBody>
                    <a:bodyPr/>
                    <a:lstStyle/>
                    <a:p>
                      <a:pPr rtl="1"/>
                      <a:endParaRPr lang="fa-IR"/>
                    </a:p>
                  </a:txBody>
                  <a:tcPr/>
                </a:tc>
                <a:tc vMerge="1">
                  <a:txBody>
                    <a:bodyPr/>
                    <a:lstStyle/>
                    <a:p>
                      <a:pPr rtl="1"/>
                      <a:endParaRPr lang="fa-IR"/>
                    </a:p>
                  </a:txBody>
                  <a:tcPr/>
                </a:tc>
                <a:tc gridSpan="2">
                  <a:txBody>
                    <a:bodyPr/>
                    <a:lstStyle/>
                    <a:p>
                      <a:pPr algn="ctr" rtl="1">
                        <a:lnSpc>
                          <a:spcPct val="115000"/>
                        </a:lnSpc>
                        <a:spcAft>
                          <a:spcPts val="0"/>
                        </a:spcAft>
                      </a:pPr>
                      <a:r>
                        <a:rPr lang="fa-IR" sz="500">
                          <a:effectLst/>
                          <a:latin typeface="Calibri"/>
                          <a:ea typeface="Calibri"/>
                          <a:cs typeface="Arial"/>
                        </a:rPr>
                        <a:t>1394</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gridSpan="12">
                  <a:txBody>
                    <a:bodyPr/>
                    <a:lstStyle/>
                    <a:p>
                      <a:pPr algn="ctr" rtl="1">
                        <a:lnSpc>
                          <a:spcPct val="115000"/>
                        </a:lnSpc>
                        <a:spcAft>
                          <a:spcPts val="0"/>
                        </a:spcAft>
                      </a:pPr>
                      <a:r>
                        <a:rPr lang="fa-IR" sz="500">
                          <a:effectLst/>
                          <a:latin typeface="Calibri"/>
                          <a:ea typeface="Calibri"/>
                          <a:cs typeface="Arial"/>
                        </a:rPr>
                        <a:t>1395</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300317">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500">
                          <a:effectLst/>
                          <a:latin typeface="Calibri"/>
                          <a:ea typeface="Calibri"/>
                          <a:cs typeface="Arial"/>
                        </a:rPr>
                        <a:t>11</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12</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1</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2</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3</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4</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5</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6</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7</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8</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9</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10</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11</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500">
                          <a:effectLst/>
                          <a:latin typeface="Calibri"/>
                          <a:ea typeface="Calibri"/>
                          <a:cs typeface="Arial"/>
                        </a:rPr>
                        <a:t>12</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159">
                <a:tc>
                  <a:txBody>
                    <a:bodyPr/>
                    <a:lstStyle/>
                    <a:p>
                      <a:pPr algn="r" rtl="1">
                        <a:lnSpc>
                          <a:spcPct val="115000"/>
                        </a:lnSpc>
                        <a:spcAft>
                          <a:spcPts val="0"/>
                        </a:spcAft>
                      </a:pPr>
                      <a:r>
                        <a:rPr lang="fa-IR" sz="500">
                          <a:effectLst/>
                          <a:latin typeface="Calibri"/>
                          <a:ea typeface="Calibri"/>
                          <a:cs typeface="Arial"/>
                        </a:rPr>
                        <a:t>1</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جلسه هماهنگي و توجيه اوليه همکاران مسئول چهارگانه و ساير اعضاء</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159">
                <a:tc>
                  <a:txBody>
                    <a:bodyPr/>
                    <a:lstStyle/>
                    <a:p>
                      <a:pPr algn="r" rtl="1">
                        <a:lnSpc>
                          <a:spcPct val="115000"/>
                        </a:lnSpc>
                        <a:spcAft>
                          <a:spcPts val="0"/>
                        </a:spcAft>
                      </a:pPr>
                      <a:r>
                        <a:rPr lang="fa-IR" sz="500">
                          <a:effectLst/>
                          <a:latin typeface="Calibri"/>
                          <a:ea typeface="Calibri"/>
                          <a:cs typeface="Arial"/>
                        </a:rPr>
                        <a:t>2</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معرفي و هماهنگي اعضاء هر کدام از چهار بخش (زير برنامه ها)</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159">
                <a:tc>
                  <a:txBody>
                    <a:bodyPr/>
                    <a:lstStyle/>
                    <a:p>
                      <a:pPr algn="r" rtl="1">
                        <a:lnSpc>
                          <a:spcPct val="115000"/>
                        </a:lnSpc>
                        <a:spcAft>
                          <a:spcPts val="0"/>
                        </a:spcAft>
                      </a:pPr>
                      <a:r>
                        <a:rPr lang="fa-IR" sz="500">
                          <a:effectLst/>
                          <a:latin typeface="Calibri"/>
                          <a:ea typeface="Calibri"/>
                          <a:cs typeface="Arial"/>
                        </a:rPr>
                        <a:t>3</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برگزاري نشست هاي هم انديشي</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4</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اخذ نظرات موسسات و مراکز در مورد کليات و پيش نويس هاي اوليه/ دريافت پيشنهادات تحقيقاتي تخصصي در مورد تغيير اقليم</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159">
                <a:tc>
                  <a:txBody>
                    <a:bodyPr/>
                    <a:lstStyle/>
                    <a:p>
                      <a:pPr algn="r" rtl="1">
                        <a:lnSpc>
                          <a:spcPct val="115000"/>
                        </a:lnSpc>
                        <a:spcAft>
                          <a:spcPts val="0"/>
                        </a:spcAft>
                      </a:pPr>
                      <a:r>
                        <a:rPr lang="fa-IR" sz="500">
                          <a:effectLst/>
                          <a:latin typeface="Calibri"/>
                          <a:ea typeface="Calibri"/>
                          <a:cs typeface="Arial"/>
                        </a:rPr>
                        <a:t>5</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جمع آوري داده ها بمنظور ترسيم وضعيت موجود </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6</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تهيه پيش نويس و ارائه در جلسه مشترک توسط مسئولين هر کدام از گروه هاي چهار گانه </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7</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ارائه پيش نويس تلفيقي توسط مجري تدوين برنامه کلان تحقيقات تغيير اقليم </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159">
                <a:tc>
                  <a:txBody>
                    <a:bodyPr/>
                    <a:lstStyle/>
                    <a:p>
                      <a:pPr algn="r" rtl="1">
                        <a:lnSpc>
                          <a:spcPct val="115000"/>
                        </a:lnSpc>
                        <a:spcAft>
                          <a:spcPts val="0"/>
                        </a:spcAft>
                      </a:pPr>
                      <a:r>
                        <a:rPr lang="fa-IR" sz="500">
                          <a:effectLst/>
                          <a:latin typeface="Calibri"/>
                          <a:ea typeface="Calibri"/>
                          <a:cs typeface="Arial"/>
                        </a:rPr>
                        <a:t>8</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دريافت نظرات و جمعبندي موسسات و مراکز بر روي پيش نويس اوليه </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9</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ارائه پيش نويس نهائي و ويرايش دوم براي اظهار نظر در داخل سازمان تات و موسسات و مراکز تحقيقاتي</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dirty="0">
                          <a:effectLst/>
                          <a:latin typeface="Calibri"/>
                          <a:ea typeface="Calibri"/>
                          <a:cs typeface="Arial"/>
                        </a:rPr>
                        <a:t> </a:t>
                      </a:r>
                      <a:endParaRPr lang="en-US" sz="500" dirty="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10</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دريافت نظرات سازمان تات بر روي پيش نويس ويرايش دوم </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11</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دريافت نظرات موسسات و مراکز تحقيقاتي بر روي پيش نويس ويرايش دوم</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12</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dirty="0">
                          <a:effectLst/>
                          <a:latin typeface="Calibri"/>
                          <a:ea typeface="Calibri"/>
                          <a:cs typeface="Arial"/>
                        </a:rPr>
                        <a:t>تشکيل جلسات تخصصي بر مبناي چهار بخش (زير برنامه ها)</a:t>
                      </a:r>
                      <a:endParaRPr lang="en-US" sz="900" dirty="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13</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جمعبندي و ارائه گزارش نهائي</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14</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طي مراحل بررسي و تصويب در داخل سازمان تات</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15</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طي مراحل بررسي و تصويب در وزارت جهاد کشاورزي</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0317">
                <a:tc>
                  <a:txBody>
                    <a:bodyPr/>
                    <a:lstStyle/>
                    <a:p>
                      <a:pPr algn="r" rtl="1">
                        <a:lnSpc>
                          <a:spcPct val="115000"/>
                        </a:lnSpc>
                        <a:spcAft>
                          <a:spcPts val="0"/>
                        </a:spcAft>
                      </a:pPr>
                      <a:r>
                        <a:rPr lang="fa-IR" sz="500">
                          <a:effectLst/>
                          <a:latin typeface="Calibri"/>
                          <a:ea typeface="Calibri"/>
                          <a:cs typeface="Arial"/>
                        </a:rPr>
                        <a:t>16</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a:effectLst/>
                          <a:latin typeface="Calibri"/>
                          <a:ea typeface="Calibri"/>
                          <a:cs typeface="Arial"/>
                        </a:rPr>
                        <a:t>طي مراحل بررسي و تصويب در دولت </a:t>
                      </a:r>
                      <a:endParaRPr lang="en-US" sz="9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300317">
                <a:tc>
                  <a:txBody>
                    <a:bodyPr/>
                    <a:lstStyle/>
                    <a:p>
                      <a:pPr algn="r" rtl="1">
                        <a:lnSpc>
                          <a:spcPct val="115000"/>
                        </a:lnSpc>
                        <a:spcAft>
                          <a:spcPts val="0"/>
                        </a:spcAft>
                      </a:pPr>
                      <a:r>
                        <a:rPr lang="fa-IR" sz="500">
                          <a:effectLst/>
                          <a:latin typeface="Calibri"/>
                          <a:ea typeface="Calibri"/>
                          <a:cs typeface="Arial"/>
                        </a:rPr>
                        <a:t>17</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900" dirty="0">
                          <a:effectLst/>
                          <a:latin typeface="Calibri"/>
                          <a:ea typeface="Calibri"/>
                          <a:cs typeface="Arial"/>
                        </a:rPr>
                        <a:t>انتشار عمومي برنامه کلان تحقيقات تغيير اقليم </a:t>
                      </a:r>
                      <a:endParaRPr lang="en-US" sz="900" dirty="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a:effectLst/>
                          <a:latin typeface="Calibri"/>
                          <a:ea typeface="Calibri"/>
                          <a:cs typeface="Arial"/>
                        </a:rPr>
                        <a:t> </a:t>
                      </a:r>
                      <a:endParaRPr lang="en-US" sz="50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Aft>
                          <a:spcPts val="0"/>
                        </a:spcAft>
                      </a:pPr>
                      <a:r>
                        <a:rPr lang="fa-IR" sz="500" dirty="0">
                          <a:effectLst/>
                          <a:latin typeface="Calibri"/>
                          <a:ea typeface="Calibri"/>
                          <a:cs typeface="Arial"/>
                        </a:rPr>
                        <a:t> </a:t>
                      </a:r>
                      <a:endParaRPr lang="en-US" sz="500" dirty="0">
                        <a:effectLst/>
                        <a:latin typeface="Calibri"/>
                        <a:ea typeface="Calibri"/>
                        <a:cs typeface="Arial"/>
                      </a:endParaRPr>
                    </a:p>
                  </a:txBody>
                  <a:tcPr marL="31890" marR="31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bl>
          </a:graphicData>
        </a:graphic>
      </p:graphicFrame>
    </p:spTree>
    <p:extLst>
      <p:ext uri="{BB962C8B-B14F-4D97-AF65-F5344CB8AC3E}">
        <p14:creationId xmlns:p14="http://schemas.microsoft.com/office/powerpoint/2010/main" val="373465612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normAutofit fontScale="90000"/>
          </a:bodyPr>
          <a:lstStyle/>
          <a:p>
            <a:pPr algn="ctr"/>
            <a:r>
              <a:rPr lang="fa-IR" dirty="0" smtClean="0"/>
              <a:t>ملزومات و نیازها</a:t>
            </a:r>
            <a:endParaRPr lang="fa-IR" dirty="0"/>
          </a:p>
        </p:txBody>
      </p:sp>
      <p:sp>
        <p:nvSpPr>
          <p:cNvPr id="3" name="Content Placeholder 2"/>
          <p:cNvSpPr>
            <a:spLocks noGrp="1"/>
          </p:cNvSpPr>
          <p:nvPr>
            <p:ph idx="1"/>
          </p:nvPr>
        </p:nvSpPr>
        <p:spPr>
          <a:xfrm>
            <a:off x="457200" y="2514600"/>
            <a:ext cx="8229600" cy="3962400"/>
          </a:xfrm>
        </p:spPr>
        <p:txBody>
          <a:bodyPr>
            <a:normAutofit/>
          </a:bodyPr>
          <a:lstStyle/>
          <a:p>
            <a:r>
              <a:rPr lang="fa-IR" dirty="0" smtClean="0"/>
              <a:t>ضرورت تعیین و تعریف فضائی مناسب برای انجام این مهم در سازمان تات </a:t>
            </a:r>
          </a:p>
          <a:p>
            <a:r>
              <a:rPr lang="fa-IR" dirty="0" smtClean="0"/>
              <a:t>هماهنگی لازم بین موسسات و مراکز تحقیقاتی، بمنظور تبیین جایگاه برنامه های استراتژیک  </a:t>
            </a:r>
          </a:p>
          <a:p>
            <a:r>
              <a:rPr lang="fa-IR" dirty="0" smtClean="0"/>
              <a:t>تعریف سیستمی مناسب و کارآ در سازمان و تامین نیاز های مالی این برنامه ها </a:t>
            </a:r>
          </a:p>
          <a:p>
            <a:r>
              <a:rPr lang="fa-IR" dirty="0" smtClean="0"/>
              <a:t>تشکیل دبیرخانه تخصصی و فراهم نمودن سازوکار لازم نیروی انسانی و منابع مالی برای کنترل فرایند پیشرفت و تنظیم گزارشات هر برنامه </a:t>
            </a:r>
            <a:endParaRPr lang="fa-IR" dirty="0"/>
          </a:p>
        </p:txBody>
      </p:sp>
    </p:spTree>
    <p:extLst>
      <p:ext uri="{BB962C8B-B14F-4D97-AF65-F5344CB8AC3E}">
        <p14:creationId xmlns:p14="http://schemas.microsoft.com/office/powerpoint/2010/main" val="297700183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normAutofit fontScale="90000"/>
          </a:bodyPr>
          <a:lstStyle/>
          <a:p>
            <a:pPr algn="ctr"/>
            <a:r>
              <a:rPr lang="fa-IR" dirty="0" smtClean="0"/>
              <a:t>با تشکر از توجه شما</a:t>
            </a:r>
            <a:endParaRPr lang="fa-IR" dirty="0"/>
          </a:p>
        </p:txBody>
      </p:sp>
      <p:sp>
        <p:nvSpPr>
          <p:cNvPr id="3" name="Content Placeholder 2"/>
          <p:cNvSpPr>
            <a:spLocks noGrp="1"/>
          </p:cNvSpPr>
          <p:nvPr>
            <p:ph idx="1"/>
          </p:nvPr>
        </p:nvSpPr>
        <p:spPr>
          <a:xfrm>
            <a:off x="457200" y="2286000"/>
            <a:ext cx="8229600" cy="4191000"/>
          </a:xfrm>
        </p:spPr>
        <p:txBody>
          <a:bodyPr/>
          <a:lstStyle/>
          <a:p>
            <a:r>
              <a:rPr lang="fa-IR" dirty="0" smtClean="0"/>
              <a:t>از همه کسانی تا کنون بدون دریغ زحمت کشیده اند تشکر می کنم.</a:t>
            </a:r>
          </a:p>
          <a:p>
            <a:r>
              <a:rPr lang="fa-IR" dirty="0" smtClean="0"/>
              <a:t>و نیز از همه کسانی در جهت انجام موفق این برنامه از هیچ گونه حمایتی دریغ نمی کنند پیشاپیش تشکر دارم.</a:t>
            </a:r>
            <a:endParaRPr lang="fa-IR" dirty="0"/>
          </a:p>
        </p:txBody>
      </p:sp>
    </p:spTree>
    <p:extLst>
      <p:ext uri="{BB962C8B-B14F-4D97-AF65-F5344CB8AC3E}">
        <p14:creationId xmlns:p14="http://schemas.microsoft.com/office/powerpoint/2010/main" val="30564331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وضعیت مطلوب</a:t>
            </a:r>
            <a:endParaRPr lang="fa-IR" dirty="0"/>
          </a:p>
        </p:txBody>
      </p:sp>
      <p:sp>
        <p:nvSpPr>
          <p:cNvPr id="3" name="Content Placeholder 2"/>
          <p:cNvSpPr>
            <a:spLocks noGrp="1"/>
          </p:cNvSpPr>
          <p:nvPr>
            <p:ph idx="1"/>
          </p:nvPr>
        </p:nvSpPr>
        <p:spPr/>
        <p:txBody>
          <a:bodyPr/>
          <a:lstStyle/>
          <a:p>
            <a:pPr algn="just"/>
            <a:r>
              <a:rPr lang="fa-IR" dirty="0" smtClean="0"/>
              <a:t>وضعیت مطلوب در نگاه برنامه کلان تغییر اقلیم می تواند حاوی نکات زیر باشد:</a:t>
            </a:r>
          </a:p>
          <a:p>
            <a:pPr algn="just"/>
            <a:r>
              <a:rPr lang="fa-IR" dirty="0" smtClean="0"/>
              <a:t>دستیابی به انتشار گازهای گلخانه ای در حد اپتیمم بهره وری (شامل بخش انرژی مصرفی، نوع تولیدات دامی و کشاورزی و آبزی پروری، شیوه عملیات کاشت-داشت-برداشت، مدیریت آب و ...)</a:t>
            </a:r>
          </a:p>
          <a:p>
            <a:pPr algn="just"/>
            <a:r>
              <a:rPr lang="fa-IR" dirty="0" smtClean="0"/>
              <a:t>استفاده از سازگارترین گونه های گیاهی و جانوری در بخش های مختلف</a:t>
            </a:r>
          </a:p>
          <a:p>
            <a:pPr algn="just"/>
            <a:r>
              <a:rPr lang="fa-IR" dirty="0" smtClean="0"/>
              <a:t>استفاده از ماشین الات، مواد و روشهای با حداکثر بهره وری</a:t>
            </a:r>
            <a:endParaRPr lang="fa-IR" dirty="0"/>
          </a:p>
        </p:txBody>
      </p:sp>
    </p:spTree>
    <p:extLst>
      <p:ext uri="{BB962C8B-B14F-4D97-AF65-F5344CB8AC3E}">
        <p14:creationId xmlns:p14="http://schemas.microsoft.com/office/powerpoint/2010/main" val="35279744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t>معيارها و شاخص هاي مورد نظر:</a:t>
            </a:r>
          </a:p>
        </p:txBody>
      </p:sp>
      <p:sp>
        <p:nvSpPr>
          <p:cNvPr id="3" name="Content Placeholder 2"/>
          <p:cNvSpPr>
            <a:spLocks noGrp="1"/>
          </p:cNvSpPr>
          <p:nvPr>
            <p:ph idx="1"/>
          </p:nvPr>
        </p:nvSpPr>
        <p:spPr/>
        <p:txBody>
          <a:bodyPr>
            <a:normAutofit fontScale="92500"/>
          </a:bodyPr>
          <a:lstStyle/>
          <a:p>
            <a:r>
              <a:rPr lang="fa-IR" dirty="0"/>
              <a:t>تعيين و تدوين معيارها و شاخص ها در دو سطح قابل توجه است:</a:t>
            </a:r>
            <a:endParaRPr lang="en-US" dirty="0"/>
          </a:p>
          <a:p>
            <a:pPr algn="just"/>
            <a:r>
              <a:rPr lang="fa-IR" dirty="0"/>
              <a:t>1- معيارها و شاخص هائي که امکان بررسي تغييرات صورت گرفته را از نظر عوامل اقليمي مثل دما و بارش (آشکار سازي تغييرات واقع شده) ونيز اثرگذاري اين تغييرات بر زير بخشهاي مختلف (آسيب پذيري) را معيين و قابل ارزيابي مي کنند.</a:t>
            </a:r>
            <a:endParaRPr lang="en-US" dirty="0"/>
          </a:p>
          <a:p>
            <a:pPr algn="just"/>
            <a:r>
              <a:rPr lang="fa-IR" dirty="0"/>
              <a:t>2- معيارها و شاخص هائي که امکان بررسي اقدامات در دست اجرا و چگونگي ارزيابي آنچه مرتبط با تغييرات اقليمي در آينده واقع ميشود را فراهم مي نمايند (تطبيق و سازگاري).</a:t>
            </a:r>
            <a:endParaRPr lang="en-US" dirty="0"/>
          </a:p>
          <a:p>
            <a:pPr algn="just"/>
            <a:r>
              <a:rPr lang="fa-IR" b="1" dirty="0"/>
              <a:t>راهکارهای عملی و وظیفه مند بر اساس راهبردهای کنترل گازهای گلخانه ای (استراتژی های کاهش):</a:t>
            </a:r>
            <a:endParaRPr lang="en-US" dirty="0"/>
          </a:p>
          <a:p>
            <a:r>
              <a:rPr lang="fa-IR" dirty="0"/>
              <a:t>- ساماندهی و جهت دهی تحقیقات بمنظور تعیین و تدوین جداول ضرائب تولید و انتشار گازهای گلخانه ای</a:t>
            </a:r>
            <a:endParaRPr lang="en-US" dirty="0"/>
          </a:p>
          <a:p>
            <a:r>
              <a:rPr lang="fa-IR" dirty="0"/>
              <a:t>- ساماندهی و جهت دهی تحقیقات بمنظور تعیین و تدوین جداول ضرائب جذب گازهای گلخانه ای</a:t>
            </a:r>
            <a:endParaRPr lang="en-US" dirty="0"/>
          </a:p>
          <a:p>
            <a:endParaRPr lang="fa-IR" dirty="0"/>
          </a:p>
        </p:txBody>
      </p:sp>
    </p:spTree>
    <p:extLst>
      <p:ext uri="{BB962C8B-B14F-4D97-AF65-F5344CB8AC3E}">
        <p14:creationId xmlns:p14="http://schemas.microsoft.com/office/powerpoint/2010/main" val="321326369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596</TotalTime>
  <Words>7771</Words>
  <Application>Microsoft Office PowerPoint</Application>
  <PresentationFormat>On-screen Show (4:3)</PresentationFormat>
  <Paragraphs>2176</Paragraphs>
  <Slides>74</Slides>
  <Notes>2</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Clarity</vt:lpstr>
      <vt:lpstr>ارائه گزارشی از کلیات تدوین راهبردهای (استراتژی) برنامه کلان تحقیقات تغییراقلیم در راستاي تحقق کشاورزی و منابع طبیعی دانش بنيان</vt:lpstr>
      <vt:lpstr>خلاصه مطالب </vt:lpstr>
      <vt:lpstr>مقدمه (برنامه کلان تغییر اقلیم)</vt:lpstr>
      <vt:lpstr>چالش ها</vt:lpstr>
      <vt:lpstr>وضعیت موجود</vt:lpstr>
      <vt:lpstr>تحلیل وضع موجود SWOT</vt:lpstr>
      <vt:lpstr>PowerPoint Presentation</vt:lpstr>
      <vt:lpstr>وضعیت مطلوب</vt:lpstr>
      <vt:lpstr>معيارها و شاخص هاي مورد نظر:</vt:lpstr>
      <vt:lpstr>دو شاخص اصلی:</vt:lpstr>
      <vt:lpstr>PowerPoint Presentation</vt:lpstr>
      <vt:lpstr>جذب و انتشار (گیگا گرم) در تغییر کاربری اراضی و جنگل (1393) (گزارش ملی سوم: جعفری 1395) تذکر: افزایش 10 درصدی جذب دی اکسید کربن تقریبا معادل میزان انتشار گاز در اثر برداشت و تخریب می باشد.</vt:lpstr>
      <vt:lpstr>شاخص های کمی و کیفی تغییرات اقلیمی </vt:lpstr>
      <vt:lpstr>پیشنهادات</vt:lpstr>
      <vt:lpstr>درخواست</vt:lpstr>
      <vt:lpstr>با تشکر از توجه شما</vt:lpstr>
      <vt:lpstr>مطالب با توضیحات بیشتر</vt:lpstr>
      <vt:lpstr>عناوین مورد بحث</vt:lpstr>
      <vt:lpstr>صدور ابلاغ مسئولیت توسط معاون محترم وزیر و رئیس سازمان تات (برای مجری برنامه)</vt:lpstr>
      <vt:lpstr>PowerPoint Presentation</vt:lpstr>
      <vt:lpstr>چند کلمه در مورد تغییرات اقلیمی</vt:lpstr>
      <vt:lpstr>سابقه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تدوین پیش نویس اولیه</vt:lpstr>
      <vt:lpstr>تدوین پیش نویس اولیه (ادامه)</vt:lpstr>
      <vt:lpstr>تدوین پیش نویس اولیه (ادامه)</vt:lpstr>
      <vt:lpstr>تدوین پیش نویس اولیه (ادامه)</vt:lpstr>
      <vt:lpstr>تدوین پیش نویس اولیه (ادامه)</vt:lpstr>
      <vt:lpstr>مشترکات و همپوشانی های مورد انتظار از پنج برنامه کلان تحقیقات</vt:lpstr>
      <vt:lpstr>PowerPoint Presentation</vt:lpstr>
      <vt:lpstr>جدول 1: ماتريس تلفیقی تدوین استراتژي هاي موضوعي/ و استراتژي هاي مقياسي در سطح ملی (اقدام: برنامه کلان)</vt:lpstr>
      <vt:lpstr>يک مثال در مورد دام: ماتريکس هاي اقدام: پرورش گاو – گاوداري – توليد گوشت – توليد شير </vt:lpstr>
      <vt:lpstr>اصلاح و تکمیل پیش نویس تدوین شده اولیه</vt:lpstr>
      <vt:lpstr>يک مثال در مورد دام: ماتريکس هاي اقدام: پرورش گاو – گاوداري – توليد گوشت – توليد شير </vt:lpstr>
      <vt:lpstr>شناسائی و تشکیل رئیس و اعضاء تیم چهار زیر برنامه</vt:lpstr>
      <vt:lpstr>اعضاء پیشنهادی داراي ابلاغ کمیته راهبردی برای "برنامه کلان ملي تحقیقات تغییر اقلیم" </vt:lpstr>
      <vt:lpstr>هماهنگی و تشکیل جلسات فردی و گروهی با زیر برنامه ها</vt:lpstr>
      <vt:lpstr>صدور ابلاغ های مسئولیت توسط معاون محترم پژوهشی سازمان تات (برای مجریان زیر برنامه ها – پروژه ها)</vt:lpstr>
      <vt:lpstr>تصویب و ابلاغ طرح تغییر اقلیم در25/ 10/ 95</vt:lpstr>
      <vt:lpstr>PowerPoint Presentation</vt:lpstr>
      <vt:lpstr>فهرست خلاصه گزارش برنامه کلان تحقیقات تغییر اقلیم:</vt:lpstr>
      <vt:lpstr>وضعیت موجود</vt:lpstr>
      <vt:lpstr>سهم بخشهای مختلف کشور در میزان انتشارات CO2  در سال 1390</vt:lpstr>
      <vt:lpstr>خلاصه انتشار گازهای گلخانه ای (بر حسب  هزار تن) در سال 1379</vt:lpstr>
      <vt:lpstr>سهم بخشهای مختلف کشور در معادل کل انتشار  CO2 در سال 1390</vt:lpstr>
      <vt:lpstr>منابع اصلی انتشار گازهای گلخانه ای در بخش کشاورزی و جنگلداری</vt:lpstr>
      <vt:lpstr>PowerPoint Presentation</vt:lpstr>
      <vt:lpstr>PowerPoint Presentation</vt:lpstr>
      <vt:lpstr>فهرست خلاصه گزارش برنامه کلان تحقیقات تغییر اقلیم:</vt:lpstr>
      <vt:lpstr>فهرست خلاصه گزارش برنامه کلان تحقیقات تغییر اقلیم:</vt:lpstr>
      <vt:lpstr>پیشنهاد وضعیت مطلوب</vt:lpstr>
      <vt:lpstr>PowerPoint Presentation</vt:lpstr>
      <vt:lpstr>PowerPoint Presentation</vt:lpstr>
      <vt:lpstr>بر اساس موضوعات دسته بندی شده توسط  IPCC - سکتور AFOLU)  ) که در درنمودار منعکس است ما نیز سعی نمودیم همه موضوعات دربرگیرنده بخش کشاورزی و منابع طبیعی را در نظر داشته باشیم البته این دسته بندی می تواند تغییر یابد. </vt:lpstr>
      <vt:lpstr>معيارها و شاخص هاي مورد نظر:</vt:lpstr>
      <vt:lpstr>دو شاخص اصلی:</vt:lpstr>
      <vt:lpstr>شاخص های کمی و کیفی تغییرات اقلیمی </vt:lpstr>
      <vt:lpstr>PowerPoint Presentation</vt:lpstr>
      <vt:lpstr>جذب و انتشار (گیگا گرم) در تغییر کاربری اراضی و جنگل (1393) (گزارش ملی سوم: جعفری 1395) تذکر: افزایش 10 درصدی جذب دی اکسید کربن تقریبا معادل میزان انتشار گاز در اثر برداشت و تخریب می باشد.</vt:lpstr>
      <vt:lpstr>PowerPoint Presentation</vt:lpstr>
      <vt:lpstr>PowerPoint Presentation</vt:lpstr>
      <vt:lpstr>PowerPoint Presentation</vt:lpstr>
      <vt:lpstr>نتیجه مجموع امتیازات کسب شده بر اساس فرم امتیاز داده شده کمی و عددی جهت تعیین میزان همپوشانی و ارتباط زیر برنامه های برنامه های کلان با یکدیگر، تا به نحوی در میان آنها تعیین اولویت نسبی صورت گیرد.</vt:lpstr>
      <vt:lpstr>تنظیم و ردیف نمودن زیر برنامه ها بر مبنای نتایج مجموع امتیازات کسب شده برای هر یک از زیر برنامه های پنج برنامه کلان،  جهت تعیین میزان همپوشانی و ارتباط زیر برنامه های برنامه های کلان با یکدیگر، تا به نحوی در میان آنها تعیین اولویت نسبی صورت گیرد.</vt:lpstr>
      <vt:lpstr>اصلاح مجدد و تکمیل پیش نویس تدوین شده اولیه</vt:lpstr>
      <vt:lpstr>برنامه زمانبدي پيشنهادي براي تدوين برنامه کلان تحقيقات تغيير اقليم مصطفي جعفري 30-10-94</vt:lpstr>
      <vt:lpstr>ملزومات و نیازها</vt:lpstr>
      <vt:lpstr>با تشکر از توجه شما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گزارش پیشرفت برنامه کلان تحقیقات تغییر اقلیم</dc:title>
  <dc:creator>Jafari Mostafa</dc:creator>
  <cp:lastModifiedBy>Jafari Mostafa</cp:lastModifiedBy>
  <cp:revision>87</cp:revision>
  <dcterms:created xsi:type="dcterms:W3CDTF">2006-08-16T00:00:00Z</dcterms:created>
  <dcterms:modified xsi:type="dcterms:W3CDTF">2017-08-06T09:40:09Z</dcterms:modified>
</cp:coreProperties>
</file>